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3"/>
  </p:notesMasterIdLst>
  <p:sldIdLst>
    <p:sldId id="256" r:id="rId2"/>
  </p:sldIdLst>
  <p:sldSz cx="21383625"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8"/>
    <a:srgbClr val="007C00"/>
    <a:srgbClr val="FF0000"/>
    <a:srgbClr val="0000FF"/>
    <a:srgbClr val="1F5EAA"/>
    <a:srgbClr val="95C6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12" autoAdjust="0"/>
    <p:restoredTop sz="97030"/>
  </p:normalViewPr>
  <p:slideViewPr>
    <p:cSldViewPr>
      <p:cViewPr>
        <p:scale>
          <a:sx n="67" d="100"/>
          <a:sy n="67" d="100"/>
        </p:scale>
        <p:origin x="-16" y="-4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3C550C-533D-934F-9A35-542B0D2F5468}" type="datetimeFigureOut">
              <a:rPr lang="en-GB" smtClean="0"/>
              <a:t>22/05/2024</a:t>
            </a:fld>
            <a:endParaRPr lang="en-GB"/>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1B3BD5-A2C6-9F49-9B94-7F72846FAD5C}" type="slidenum">
              <a:rPr lang="en-GB" smtClean="0"/>
              <a:t>‹#›</a:t>
            </a:fld>
            <a:endParaRPr lang="en-GB"/>
          </a:p>
        </p:txBody>
      </p:sp>
    </p:spTree>
    <p:extLst>
      <p:ext uri="{BB962C8B-B14F-4D97-AF65-F5344CB8AC3E}">
        <p14:creationId xmlns:p14="http://schemas.microsoft.com/office/powerpoint/2010/main" val="3294494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D1B3BD5-A2C6-9F49-9B94-7F72846FAD5C}" type="slidenum">
              <a:rPr lang="en-GB" smtClean="0"/>
              <a:t>1</a:t>
            </a:fld>
            <a:endParaRPr lang="en-GB"/>
          </a:p>
        </p:txBody>
      </p:sp>
    </p:spTree>
    <p:extLst>
      <p:ext uri="{BB962C8B-B14F-4D97-AF65-F5344CB8AC3E}">
        <p14:creationId xmlns:p14="http://schemas.microsoft.com/office/powerpoint/2010/main" val="3038729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70124" y="1611882"/>
            <a:ext cx="18443377" cy="5851808"/>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1470124" y="8059374"/>
            <a:ext cx="18443377" cy="19209345"/>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470124" y="28060644"/>
            <a:ext cx="4811316" cy="1611875"/>
          </a:xfrm>
          <a:prstGeom prst="rect">
            <a:avLst/>
          </a:prstGeom>
        </p:spPr>
        <p:txBody>
          <a:bodyPr/>
          <a:lstStyle/>
          <a:p>
            <a:fld id="{C764DE79-268F-4C1A-8933-263129D2AF90}" type="datetimeFigureOut">
              <a:rPr lang="en-US" dirty="0"/>
              <a:t>5/22/24</a:t>
            </a:fld>
            <a:endParaRPr lang="en-US" dirty="0"/>
          </a:p>
        </p:txBody>
      </p:sp>
      <p:sp>
        <p:nvSpPr>
          <p:cNvPr id="5" name="Footer Placeholder 4"/>
          <p:cNvSpPr>
            <a:spLocks noGrp="1"/>
          </p:cNvSpPr>
          <p:nvPr>
            <p:ph type="ftr" sz="quarter" idx="11"/>
          </p:nvPr>
        </p:nvSpPr>
        <p:spPr>
          <a:xfrm>
            <a:off x="7083326" y="28060644"/>
            <a:ext cx="7216973" cy="1611875"/>
          </a:xfrm>
          <a:prstGeom prst="rect">
            <a:avLst/>
          </a:prstGeom>
        </p:spPr>
        <p:txBody>
          <a:bodyPr/>
          <a:lstStyle/>
          <a:p>
            <a:endParaRPr lang="en-US" dirty="0"/>
          </a:p>
        </p:txBody>
      </p:sp>
      <p:sp>
        <p:nvSpPr>
          <p:cNvPr id="6" name="Slide Number Placeholder 5"/>
          <p:cNvSpPr>
            <a:spLocks noGrp="1"/>
          </p:cNvSpPr>
          <p:nvPr>
            <p:ph type="sldNum" sz="quarter" idx="12"/>
          </p:nvPr>
        </p:nvSpPr>
        <p:spPr>
          <a:xfrm>
            <a:off x="15102185" y="28060644"/>
            <a:ext cx="4811316" cy="161187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01320387"/>
      </p:ext>
    </p:extLst>
  </p:cSld>
  <p:clrMapOvr>
    <a:masterClrMapping/>
  </p:clrMapOvr>
  <p:extLst>
    <p:ext uri="{DCECCB84-F9BA-43D5-87BE-67443E8EF086}">
      <p15:sldGuideLst xmlns:p15="http://schemas.microsoft.com/office/powerpoint/2012/main">
        <p15:guide id="1" orient="horz" pos="9535" userDrawn="1">
          <p15:clr>
            <a:srgbClr val="FBAE40"/>
          </p15:clr>
        </p15:guide>
        <p15:guide id="2" pos="6735"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ttangolo 8">
            <a:extLst>
              <a:ext uri="{FF2B5EF4-FFF2-40B4-BE49-F238E27FC236}">
                <a16:creationId xmlns:a16="http://schemas.microsoft.com/office/drawing/2014/main" id="{0A8BF11A-6A53-CDC3-79F0-D6BAE6D551EE}"/>
              </a:ext>
            </a:extLst>
          </p:cNvPr>
          <p:cNvSpPr/>
          <p:nvPr userDrawn="1"/>
        </p:nvSpPr>
        <p:spPr>
          <a:xfrm>
            <a:off x="0" y="0"/>
            <a:ext cx="348343" cy="3600000"/>
          </a:xfrm>
          <a:prstGeom prst="rect">
            <a:avLst/>
          </a:prstGeom>
          <a:solidFill>
            <a:srgbClr val="1F5EAA"/>
          </a:solidFill>
          <a:ln>
            <a:solidFill>
              <a:srgbClr val="1F5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6772"/>
          </a:p>
        </p:txBody>
      </p:sp>
      <p:sp>
        <p:nvSpPr>
          <p:cNvPr id="8" name="Rettangolo 9">
            <a:extLst>
              <a:ext uri="{FF2B5EF4-FFF2-40B4-BE49-F238E27FC236}">
                <a16:creationId xmlns:a16="http://schemas.microsoft.com/office/drawing/2014/main" id="{92A3FE1D-8983-4F38-B980-FFB679EFA596}"/>
              </a:ext>
            </a:extLst>
          </p:cNvPr>
          <p:cNvSpPr/>
          <p:nvPr userDrawn="1"/>
        </p:nvSpPr>
        <p:spPr>
          <a:xfrm>
            <a:off x="16703625" y="29153703"/>
            <a:ext cx="4680000" cy="180000"/>
          </a:xfrm>
          <a:prstGeom prst="rect">
            <a:avLst/>
          </a:prstGeom>
          <a:solidFill>
            <a:srgbClr val="95C66B"/>
          </a:solidFill>
          <a:ln>
            <a:solidFill>
              <a:srgbClr val="95C6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6772"/>
          </a:p>
        </p:txBody>
      </p:sp>
      <p:pic>
        <p:nvPicPr>
          <p:cNvPr id="3" name="Picture 2" descr="Icon&#10;&#10;Description automatically generated">
            <a:extLst>
              <a:ext uri="{FF2B5EF4-FFF2-40B4-BE49-F238E27FC236}">
                <a16:creationId xmlns:a16="http://schemas.microsoft.com/office/drawing/2014/main" id="{04399648-1B85-F8EF-3005-DF64230FC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375476" y="28680408"/>
            <a:ext cx="2880000" cy="1126589"/>
          </a:xfrm>
          <a:prstGeom prst="rect">
            <a:avLst/>
          </a:prstGeom>
        </p:spPr>
      </p:pic>
      <p:pic>
        <p:nvPicPr>
          <p:cNvPr id="4" name="Picture 3" descr="Logo, company name&#10;&#10;Description automatically generated">
            <a:extLst>
              <a:ext uri="{FF2B5EF4-FFF2-40B4-BE49-F238E27FC236}">
                <a16:creationId xmlns:a16="http://schemas.microsoft.com/office/drawing/2014/main" id="{22B1A6C2-F238-87D6-EB11-5B7BABBBC70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11543" y="28742045"/>
            <a:ext cx="2160000" cy="1003313"/>
          </a:xfrm>
          <a:prstGeom prst="rect">
            <a:avLst/>
          </a:prstGeom>
        </p:spPr>
      </p:pic>
    </p:spTree>
    <p:extLst>
      <p:ext uri="{BB962C8B-B14F-4D97-AF65-F5344CB8AC3E}">
        <p14:creationId xmlns:p14="http://schemas.microsoft.com/office/powerpoint/2010/main" val="1980659219"/>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gif"/><Relationship Id="rId11" Type="http://schemas.openxmlformats.org/officeDocument/2006/relationships/image" Target="../media/image11.png"/><Relationship Id="rId5" Type="http://schemas.openxmlformats.org/officeDocument/2006/relationships/image" Target="../media/image5.svg"/><Relationship Id="rId15" Type="http://schemas.openxmlformats.org/officeDocument/2006/relationships/image" Target="../media/image15.png"/><Relationship Id="rId10" Type="http://schemas.openxmlformats.org/officeDocument/2006/relationships/image" Target="../media/image10.jp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5">
            <a:extLst>
              <a:ext uri="{FF2B5EF4-FFF2-40B4-BE49-F238E27FC236}">
                <a16:creationId xmlns:a16="http://schemas.microsoft.com/office/drawing/2014/main" id="{13B64041-E71E-6FA8-5FCB-C3B4425D593D}"/>
              </a:ext>
            </a:extLst>
          </p:cNvPr>
          <p:cNvSpPr txBox="1">
            <a:spLocks/>
          </p:cNvSpPr>
          <p:nvPr/>
        </p:nvSpPr>
        <p:spPr>
          <a:xfrm>
            <a:off x="790328" y="2983132"/>
            <a:ext cx="19961469" cy="369332"/>
          </a:xfrm>
          <a:prstGeom prst="rect">
            <a:avLst/>
          </a:prstGeom>
        </p:spPr>
        <p:txBody>
          <a:bodyPr wrap="square">
            <a:spAutoFit/>
          </a:bodyPr>
          <a:lstStyle>
            <a:lvl1pPr marL="0" indent="0" algn="ctr" defTabSz="2138226" rtl="0" eaLnBrk="1" latinLnBrk="0" hangingPunct="1">
              <a:spcBef>
                <a:spcPct val="20000"/>
              </a:spcBef>
              <a:buFontTx/>
              <a:buNone/>
              <a:defRPr sz="2923" kern="1200">
                <a:solidFill>
                  <a:schemeClr val="accent5">
                    <a:lumMod val="50000"/>
                  </a:schemeClr>
                </a:solidFill>
                <a:latin typeface="+mj-lt"/>
                <a:ea typeface="+mn-ea"/>
                <a:cs typeface="+mn-cs"/>
              </a:defRPr>
            </a:lvl1pPr>
            <a:lvl2pPr marL="1737309" indent="-668195" algn="l" defTabSz="2138226" rtl="0" eaLnBrk="1" latinLnBrk="0" hangingPunct="1">
              <a:spcBef>
                <a:spcPct val="20000"/>
              </a:spcBef>
              <a:buFontTx/>
              <a:buNone/>
              <a:defRPr sz="3508" kern="1200">
                <a:solidFill>
                  <a:schemeClr val="tx1"/>
                </a:solidFill>
                <a:latin typeface="+mn-lt"/>
                <a:ea typeface="+mn-ea"/>
                <a:cs typeface="+mn-cs"/>
              </a:defRPr>
            </a:lvl2pPr>
            <a:lvl3pPr marL="2672783" indent="-534557" algn="l" defTabSz="2138226" rtl="0" eaLnBrk="1" latinLnBrk="0" hangingPunct="1">
              <a:spcBef>
                <a:spcPct val="20000"/>
              </a:spcBef>
              <a:buFontTx/>
              <a:buNone/>
              <a:defRPr sz="3508" kern="1200">
                <a:solidFill>
                  <a:schemeClr val="tx1"/>
                </a:solidFill>
                <a:latin typeface="+mn-lt"/>
                <a:ea typeface="+mn-ea"/>
                <a:cs typeface="+mn-cs"/>
              </a:defRPr>
            </a:lvl3pPr>
            <a:lvl4pPr marL="3741897" indent="-534557" algn="l" defTabSz="2138226" rtl="0" eaLnBrk="1" latinLnBrk="0" hangingPunct="1">
              <a:spcBef>
                <a:spcPct val="20000"/>
              </a:spcBef>
              <a:buFontTx/>
              <a:buNone/>
              <a:defRPr sz="3508" kern="1200">
                <a:solidFill>
                  <a:schemeClr val="tx1"/>
                </a:solidFill>
                <a:latin typeface="+mn-lt"/>
                <a:ea typeface="+mn-ea"/>
                <a:cs typeface="+mn-cs"/>
              </a:defRPr>
            </a:lvl4pPr>
            <a:lvl5pPr marL="4811010" indent="-534557" algn="l" defTabSz="2138226" rtl="0" eaLnBrk="1" latinLnBrk="0" hangingPunct="1">
              <a:spcBef>
                <a:spcPct val="20000"/>
              </a:spcBef>
              <a:buFontTx/>
              <a:buNone/>
              <a:defRPr sz="3508" kern="1200">
                <a:solidFill>
                  <a:schemeClr val="tx1"/>
                </a:solidFill>
                <a:latin typeface="+mn-lt"/>
                <a:ea typeface="+mn-ea"/>
                <a:cs typeface="+mn-cs"/>
              </a:defRPr>
            </a:lvl5pPr>
            <a:lvl6pPr marL="5880123" indent="-534557" algn="l" defTabSz="2138226" rtl="0" eaLnBrk="1" latinLnBrk="0" hangingPunct="1">
              <a:spcBef>
                <a:spcPct val="20000"/>
              </a:spcBef>
              <a:buFont typeface="Arial" pitchFamily="34" charset="0"/>
              <a:buChar char="•"/>
              <a:defRPr sz="4677" kern="1200">
                <a:solidFill>
                  <a:schemeClr val="tx1"/>
                </a:solidFill>
                <a:latin typeface="+mn-lt"/>
                <a:ea typeface="+mn-ea"/>
                <a:cs typeface="+mn-cs"/>
              </a:defRPr>
            </a:lvl6pPr>
            <a:lvl7pPr marL="6949236" indent="-534557" algn="l" defTabSz="2138226" rtl="0" eaLnBrk="1" latinLnBrk="0" hangingPunct="1">
              <a:spcBef>
                <a:spcPct val="20000"/>
              </a:spcBef>
              <a:buFont typeface="Arial" pitchFamily="34" charset="0"/>
              <a:buChar char="•"/>
              <a:defRPr sz="4677" kern="1200">
                <a:solidFill>
                  <a:schemeClr val="tx1"/>
                </a:solidFill>
                <a:latin typeface="+mn-lt"/>
                <a:ea typeface="+mn-ea"/>
                <a:cs typeface="+mn-cs"/>
              </a:defRPr>
            </a:lvl7pPr>
            <a:lvl8pPr marL="8018349" indent="-534557" algn="l" defTabSz="2138226" rtl="0" eaLnBrk="1" latinLnBrk="0" hangingPunct="1">
              <a:spcBef>
                <a:spcPct val="20000"/>
              </a:spcBef>
              <a:buFont typeface="Arial" pitchFamily="34" charset="0"/>
              <a:buChar char="•"/>
              <a:defRPr sz="4677" kern="1200">
                <a:solidFill>
                  <a:schemeClr val="tx1"/>
                </a:solidFill>
                <a:latin typeface="+mn-lt"/>
                <a:ea typeface="+mn-ea"/>
                <a:cs typeface="+mn-cs"/>
              </a:defRPr>
            </a:lvl8pPr>
            <a:lvl9pPr marL="9087462" indent="-534557" algn="l" defTabSz="2138226" rtl="0" eaLnBrk="1" latinLnBrk="0" hangingPunct="1">
              <a:spcBef>
                <a:spcPct val="20000"/>
              </a:spcBef>
              <a:buFont typeface="Arial" pitchFamily="34" charset="0"/>
              <a:buChar char="•"/>
              <a:defRPr sz="4677" kern="1200">
                <a:solidFill>
                  <a:schemeClr val="tx1"/>
                </a:solidFill>
                <a:latin typeface="+mn-lt"/>
                <a:ea typeface="+mn-ea"/>
                <a:cs typeface="+mn-cs"/>
              </a:defRPr>
            </a:lvl9pPr>
          </a:lstStyle>
          <a:p>
            <a:pPr marL="0" marR="0" lvl="0" indent="0" algn="l" defTabSz="2138226" rtl="0" eaLnBrk="1" fontAlgn="auto" latinLnBrk="0" hangingPunct="1">
              <a:lnSpc>
                <a:spcPct val="100000"/>
              </a:lnSpc>
              <a:spcBef>
                <a:spcPct val="20000"/>
              </a:spcBef>
              <a:spcAft>
                <a:spcPts val="0"/>
              </a:spcAft>
              <a:buClrTx/>
              <a:buSzTx/>
              <a:buFontTx/>
              <a:buNone/>
              <a:tabLst/>
              <a:defRPr/>
            </a:pPr>
            <a:r>
              <a:rPr kumimoji="0" lang="en-GB" sz="1800" b="0" i="0" u="none" strike="noStrike" kern="1200" cap="none" spc="0" normalizeH="0" baseline="30000" noProof="0" dirty="0">
                <a:ln>
                  <a:noFill/>
                </a:ln>
                <a:solidFill>
                  <a:schemeClr val="tx1"/>
                </a:solidFill>
                <a:effectLst/>
                <a:uLnTx/>
                <a:uFillTx/>
                <a:latin typeface="Avenir Book" panose="02000503020000020003" pitchFamily="2" charset="0"/>
              </a:rPr>
              <a:t>1</a:t>
            </a:r>
            <a:r>
              <a:rPr kumimoji="0" lang="en-GB" sz="1800" b="0" i="0" u="none" strike="noStrike" kern="1200" cap="none" spc="0" normalizeH="0" noProof="0" dirty="0">
                <a:ln>
                  <a:noFill/>
                </a:ln>
                <a:solidFill>
                  <a:schemeClr val="tx1"/>
                </a:solidFill>
                <a:effectLst/>
                <a:uLnTx/>
                <a:uFillTx/>
                <a:latin typeface="Avenir Book" panose="02000503020000020003" pitchFamily="2" charset="0"/>
              </a:rPr>
              <a:t>National Renewable Energy Laboratory</a:t>
            </a:r>
            <a:r>
              <a:rPr kumimoji="0" lang="en-GB" sz="1800" b="0" i="0" u="none" strike="noStrike" kern="1200" cap="none" spc="0" normalizeH="0" baseline="0" noProof="0" dirty="0">
                <a:ln>
                  <a:noFill/>
                </a:ln>
                <a:solidFill>
                  <a:schemeClr val="tx1"/>
                </a:solidFill>
                <a:effectLst/>
                <a:uLnTx/>
                <a:uFillTx/>
                <a:latin typeface="Avenir Book" panose="02000503020000020003" pitchFamily="2" charset="0"/>
              </a:rPr>
              <a:t>, </a:t>
            </a:r>
            <a:r>
              <a:rPr lang="el-GR" sz="1800" baseline="30000" dirty="0">
                <a:solidFill>
                  <a:schemeClr val="tx1"/>
                </a:solidFill>
                <a:latin typeface="Avenir Book" panose="02000503020000020003" pitchFamily="2" charset="0"/>
              </a:rPr>
              <a:t>2</a:t>
            </a:r>
            <a:r>
              <a:rPr lang="en-GB" sz="1800" dirty="0">
                <a:solidFill>
                  <a:schemeClr val="tx1"/>
                </a:solidFill>
                <a:latin typeface="Avenir Book" panose="02000503020000020003" pitchFamily="2" charset="0"/>
              </a:rPr>
              <a:t>Technical University of Denmark,</a:t>
            </a:r>
            <a:r>
              <a:rPr kumimoji="0" lang="en-GB" sz="1800" b="0" i="0" u="none" strike="noStrike" kern="1200" cap="none" spc="0" normalizeH="0" baseline="0" noProof="0" dirty="0">
                <a:ln>
                  <a:noFill/>
                </a:ln>
                <a:solidFill>
                  <a:schemeClr val="tx1"/>
                </a:solidFill>
                <a:effectLst/>
                <a:uLnTx/>
                <a:uFillTx/>
                <a:latin typeface="Avenir Book" panose="02000503020000020003" pitchFamily="2" charset="0"/>
              </a:rPr>
              <a:t> </a:t>
            </a:r>
            <a:r>
              <a:rPr lang="en-GB" sz="1800" baseline="30000" dirty="0">
                <a:solidFill>
                  <a:schemeClr val="tx1"/>
                </a:solidFill>
                <a:latin typeface="Avenir Book" panose="02000503020000020003" pitchFamily="2" charset="0"/>
              </a:rPr>
              <a:t>3</a:t>
            </a:r>
            <a:r>
              <a:rPr lang="en-GB" sz="1800" dirty="0">
                <a:solidFill>
                  <a:schemeClr val="tx1"/>
                </a:solidFill>
                <a:latin typeface="Avenir Book" panose="02000503020000020003" pitchFamily="2" charset="0"/>
              </a:rPr>
              <a:t>Fraunhofer Institute for Wind Energy Systems</a:t>
            </a:r>
            <a:endParaRPr kumimoji="0" lang="en-GB" sz="1800" b="0" i="0" u="none" strike="noStrike" kern="1200" cap="none" spc="0" normalizeH="0" baseline="0" noProof="0" dirty="0">
              <a:ln>
                <a:noFill/>
              </a:ln>
              <a:solidFill>
                <a:schemeClr val="tx1"/>
              </a:solidFill>
              <a:effectLst/>
              <a:uLnTx/>
              <a:uFillTx/>
              <a:latin typeface="Avenir Book" panose="02000503020000020003" pitchFamily="2" charset="0"/>
            </a:endParaRPr>
          </a:p>
        </p:txBody>
      </p:sp>
      <p:sp>
        <p:nvSpPr>
          <p:cNvPr id="9" name="Text Placeholder 16">
            <a:extLst>
              <a:ext uri="{FF2B5EF4-FFF2-40B4-BE49-F238E27FC236}">
                <a16:creationId xmlns:a16="http://schemas.microsoft.com/office/drawing/2014/main" id="{92C746E0-D5BA-B018-E459-F82C7CA27ED1}"/>
              </a:ext>
            </a:extLst>
          </p:cNvPr>
          <p:cNvSpPr txBox="1">
            <a:spLocks/>
          </p:cNvSpPr>
          <p:nvPr/>
        </p:nvSpPr>
        <p:spPr>
          <a:xfrm>
            <a:off x="948831" y="2342768"/>
            <a:ext cx="19802966" cy="400110"/>
          </a:xfrm>
          <a:prstGeom prst="rect">
            <a:avLst/>
          </a:prstGeom>
        </p:spPr>
        <p:txBody>
          <a:bodyPr wrap="square" lIns="0" rIns="0" anchor="ctr" anchorCtr="0">
            <a:spAutoFit/>
          </a:bodyPr>
          <a:lstStyle>
            <a:lvl1pPr marL="0" indent="0" algn="ctr" defTabSz="2138226" rtl="0" eaLnBrk="1" latinLnBrk="0" hangingPunct="1">
              <a:spcBef>
                <a:spcPct val="20000"/>
              </a:spcBef>
              <a:buFontTx/>
              <a:buNone/>
              <a:defRPr sz="4287" kern="1200">
                <a:solidFill>
                  <a:schemeClr val="accent5">
                    <a:lumMod val="50000"/>
                  </a:schemeClr>
                </a:solidFill>
                <a:latin typeface="+mj-lt"/>
                <a:ea typeface="+mn-ea"/>
                <a:cs typeface="+mn-cs"/>
              </a:defRPr>
            </a:lvl1pPr>
            <a:lvl2pPr marL="1737309" indent="-668195" algn="l" defTabSz="2138226" rtl="0" eaLnBrk="1" latinLnBrk="0" hangingPunct="1">
              <a:spcBef>
                <a:spcPct val="20000"/>
              </a:spcBef>
              <a:buFontTx/>
              <a:buNone/>
              <a:defRPr sz="3508" kern="1200">
                <a:solidFill>
                  <a:schemeClr val="tx1"/>
                </a:solidFill>
                <a:latin typeface="+mn-lt"/>
                <a:ea typeface="+mn-ea"/>
                <a:cs typeface="+mn-cs"/>
              </a:defRPr>
            </a:lvl2pPr>
            <a:lvl3pPr marL="2672783" indent="-534557" algn="l" defTabSz="2138226" rtl="0" eaLnBrk="1" latinLnBrk="0" hangingPunct="1">
              <a:spcBef>
                <a:spcPct val="20000"/>
              </a:spcBef>
              <a:buFontTx/>
              <a:buNone/>
              <a:defRPr sz="3508" kern="1200">
                <a:solidFill>
                  <a:schemeClr val="tx1"/>
                </a:solidFill>
                <a:latin typeface="+mn-lt"/>
                <a:ea typeface="+mn-ea"/>
                <a:cs typeface="+mn-cs"/>
              </a:defRPr>
            </a:lvl3pPr>
            <a:lvl4pPr marL="3741897" indent="-534557" algn="l" defTabSz="2138226" rtl="0" eaLnBrk="1" latinLnBrk="0" hangingPunct="1">
              <a:spcBef>
                <a:spcPct val="20000"/>
              </a:spcBef>
              <a:buFontTx/>
              <a:buNone/>
              <a:defRPr sz="3508" kern="1200">
                <a:solidFill>
                  <a:schemeClr val="tx1"/>
                </a:solidFill>
                <a:latin typeface="+mn-lt"/>
                <a:ea typeface="+mn-ea"/>
                <a:cs typeface="+mn-cs"/>
              </a:defRPr>
            </a:lvl4pPr>
            <a:lvl5pPr marL="4811010" indent="-534557" algn="l" defTabSz="2138226" rtl="0" eaLnBrk="1" latinLnBrk="0" hangingPunct="1">
              <a:spcBef>
                <a:spcPct val="20000"/>
              </a:spcBef>
              <a:buFontTx/>
              <a:buNone/>
              <a:defRPr sz="3508" kern="1200">
                <a:solidFill>
                  <a:schemeClr val="tx1"/>
                </a:solidFill>
                <a:latin typeface="+mn-lt"/>
                <a:ea typeface="+mn-ea"/>
                <a:cs typeface="+mn-cs"/>
              </a:defRPr>
            </a:lvl5pPr>
            <a:lvl6pPr marL="5880123" indent="-534557" algn="l" defTabSz="2138226" rtl="0" eaLnBrk="1" latinLnBrk="0" hangingPunct="1">
              <a:spcBef>
                <a:spcPct val="20000"/>
              </a:spcBef>
              <a:buFont typeface="Arial" pitchFamily="34" charset="0"/>
              <a:buChar char="•"/>
              <a:defRPr sz="4677" kern="1200">
                <a:solidFill>
                  <a:schemeClr val="tx1"/>
                </a:solidFill>
                <a:latin typeface="+mn-lt"/>
                <a:ea typeface="+mn-ea"/>
                <a:cs typeface="+mn-cs"/>
              </a:defRPr>
            </a:lvl6pPr>
            <a:lvl7pPr marL="6949236" indent="-534557" algn="l" defTabSz="2138226" rtl="0" eaLnBrk="1" latinLnBrk="0" hangingPunct="1">
              <a:spcBef>
                <a:spcPct val="20000"/>
              </a:spcBef>
              <a:buFont typeface="Arial" pitchFamily="34" charset="0"/>
              <a:buChar char="•"/>
              <a:defRPr sz="4677" kern="1200">
                <a:solidFill>
                  <a:schemeClr val="tx1"/>
                </a:solidFill>
                <a:latin typeface="+mn-lt"/>
                <a:ea typeface="+mn-ea"/>
                <a:cs typeface="+mn-cs"/>
              </a:defRPr>
            </a:lvl7pPr>
            <a:lvl8pPr marL="8018349" indent="-534557" algn="l" defTabSz="2138226" rtl="0" eaLnBrk="1" latinLnBrk="0" hangingPunct="1">
              <a:spcBef>
                <a:spcPct val="20000"/>
              </a:spcBef>
              <a:buFont typeface="Arial" pitchFamily="34" charset="0"/>
              <a:buChar char="•"/>
              <a:defRPr sz="4677" kern="1200">
                <a:solidFill>
                  <a:schemeClr val="tx1"/>
                </a:solidFill>
                <a:latin typeface="+mn-lt"/>
                <a:ea typeface="+mn-ea"/>
                <a:cs typeface="+mn-cs"/>
              </a:defRPr>
            </a:lvl8pPr>
            <a:lvl9pPr marL="9087462" indent="-534557" algn="l" defTabSz="2138226" rtl="0" eaLnBrk="1" latinLnBrk="0" hangingPunct="1">
              <a:spcBef>
                <a:spcPct val="20000"/>
              </a:spcBef>
              <a:buFont typeface="Arial" pitchFamily="34" charset="0"/>
              <a:buChar char="•"/>
              <a:defRPr sz="4677" kern="1200">
                <a:solidFill>
                  <a:schemeClr val="tx1"/>
                </a:solidFill>
                <a:latin typeface="+mn-lt"/>
                <a:ea typeface="+mn-ea"/>
                <a:cs typeface="+mn-cs"/>
              </a:defRPr>
            </a:lvl9pPr>
          </a:lstStyle>
          <a:p>
            <a:pPr marL="0" marR="0" lvl="0" indent="0" algn="l" defTabSz="2138226" rtl="0" eaLnBrk="1" fontAlgn="auto" latinLnBrk="0" hangingPunct="0">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tx1"/>
                </a:solidFill>
                <a:effectLst/>
                <a:uLnTx/>
                <a:uFillTx/>
                <a:latin typeface="Avenir Book" panose="02000503020000020003" pitchFamily="2" charset="0"/>
              </a:rPr>
              <a:t>Rafael Mudafort</a:t>
            </a:r>
            <a:r>
              <a:rPr kumimoji="0" lang="en-GB" sz="2000" b="1" i="0" u="none" strike="noStrike" kern="1200" cap="none" spc="0" normalizeH="0" baseline="30000" noProof="0" dirty="0">
                <a:ln>
                  <a:noFill/>
                </a:ln>
                <a:solidFill>
                  <a:schemeClr val="tx1"/>
                </a:solidFill>
                <a:effectLst/>
                <a:uLnTx/>
                <a:uFillTx/>
                <a:latin typeface="Avenir Book" panose="02000503020000020003" pitchFamily="2" charset="0"/>
              </a:rPr>
              <a:t>1</a:t>
            </a:r>
            <a:r>
              <a:rPr kumimoji="0" lang="en-GB" sz="2000" b="1" i="0" u="none" strike="noStrike" kern="1200" cap="none" spc="0" normalizeH="0" baseline="0" noProof="0" dirty="0">
                <a:ln>
                  <a:noFill/>
                </a:ln>
                <a:solidFill>
                  <a:schemeClr val="tx1"/>
                </a:solidFill>
                <a:effectLst/>
                <a:uLnTx/>
                <a:uFillTx/>
                <a:latin typeface="Avenir Book" panose="02000503020000020003" pitchFamily="2" charset="0"/>
              </a:rPr>
              <a:t>, Julian Quick</a:t>
            </a:r>
            <a:r>
              <a:rPr kumimoji="0" lang="en-GB" sz="2000" b="1" i="0" u="none" strike="noStrike" kern="1200" cap="none" spc="0" normalizeH="0" baseline="30000" noProof="0" dirty="0">
                <a:ln>
                  <a:noFill/>
                </a:ln>
                <a:solidFill>
                  <a:schemeClr val="tx1"/>
                </a:solidFill>
                <a:effectLst/>
                <a:uLnTx/>
                <a:uFillTx/>
                <a:latin typeface="Avenir Book" panose="02000503020000020003" pitchFamily="2" charset="0"/>
              </a:rPr>
              <a:t>2</a:t>
            </a:r>
            <a:r>
              <a:rPr kumimoji="0" lang="en-GB" sz="2000" b="1" i="0" u="none" strike="noStrike" kern="1200" cap="none" spc="0" normalizeH="0" baseline="0" noProof="0" dirty="0">
                <a:ln>
                  <a:noFill/>
                </a:ln>
                <a:solidFill>
                  <a:schemeClr val="tx1"/>
                </a:solidFill>
                <a:effectLst/>
                <a:uLnTx/>
                <a:uFillTx/>
                <a:latin typeface="Avenir Book" panose="02000503020000020003" pitchFamily="2" charset="0"/>
              </a:rPr>
              <a:t>, Jonas Schulte</a:t>
            </a:r>
            <a:r>
              <a:rPr kumimoji="0" lang="en-GB" sz="2000" b="1" i="0" u="none" strike="noStrike" kern="1200" cap="none" spc="0" normalizeH="0" baseline="30000" noProof="0" dirty="0">
                <a:ln>
                  <a:noFill/>
                </a:ln>
                <a:solidFill>
                  <a:schemeClr val="tx1"/>
                </a:solidFill>
                <a:effectLst/>
                <a:uLnTx/>
                <a:uFillTx/>
                <a:latin typeface="Avenir Book" panose="02000503020000020003" pitchFamily="2" charset="0"/>
              </a:rPr>
              <a:t>3</a:t>
            </a:r>
            <a:endParaRPr kumimoji="0" lang="en-GB" sz="2000" b="1" i="0" u="none" strike="noStrike" kern="1200" cap="none" spc="0" normalizeH="0" baseline="0" noProof="0" dirty="0">
              <a:ln>
                <a:noFill/>
              </a:ln>
              <a:solidFill>
                <a:schemeClr val="tx1"/>
              </a:solidFill>
              <a:effectLst/>
              <a:uLnTx/>
              <a:uFillTx/>
              <a:latin typeface="Avenir Book" panose="02000503020000020003" pitchFamily="2" charset="0"/>
            </a:endParaRPr>
          </a:p>
        </p:txBody>
      </p:sp>
      <p:sp>
        <p:nvSpPr>
          <p:cNvPr id="11" name="TextBox 10">
            <a:extLst>
              <a:ext uri="{FF2B5EF4-FFF2-40B4-BE49-F238E27FC236}">
                <a16:creationId xmlns:a16="http://schemas.microsoft.com/office/drawing/2014/main" id="{B9CD1CE3-3988-63D7-6F1C-E0DF15EA2F79}"/>
              </a:ext>
            </a:extLst>
          </p:cNvPr>
          <p:cNvSpPr txBox="1"/>
          <p:nvPr/>
        </p:nvSpPr>
        <p:spPr>
          <a:xfrm>
            <a:off x="948832" y="532609"/>
            <a:ext cx="19802966" cy="1569660"/>
          </a:xfrm>
          <a:prstGeom prst="rect">
            <a:avLst/>
          </a:prstGeom>
          <a:noFill/>
        </p:spPr>
        <p:txBody>
          <a:bodyPr wrap="square" rtlCol="0">
            <a:spAutoFit/>
          </a:bodyPr>
          <a:lstStyle/>
          <a:p>
            <a:r>
              <a:rPr lang="en-GB" sz="4800" b="1" dirty="0">
                <a:solidFill>
                  <a:srgbClr val="1F5EAA"/>
                </a:solidFill>
                <a:latin typeface="Helvetica" pitchFamily="2" charset="0"/>
              </a:rPr>
              <a:t>Comparison of steady-state analytical wake models implemented in wind farm analysis software</a:t>
            </a:r>
            <a:endParaRPr lang="en-GB" sz="4000" b="1" dirty="0">
              <a:solidFill>
                <a:srgbClr val="1F5EAA"/>
              </a:solidFill>
              <a:latin typeface="Helvetica" pitchFamily="2" charset="0"/>
            </a:endParaRPr>
          </a:p>
        </p:txBody>
      </p:sp>
      <p:graphicFrame>
        <p:nvGraphicFramePr>
          <p:cNvPr id="5" name="Table 4">
            <a:extLst>
              <a:ext uri="{FF2B5EF4-FFF2-40B4-BE49-F238E27FC236}">
                <a16:creationId xmlns:a16="http://schemas.microsoft.com/office/drawing/2014/main" id="{CCCB1ECB-9B0D-9847-9DA9-CE5CF0BB06FA}"/>
              </a:ext>
            </a:extLst>
          </p:cNvPr>
          <p:cNvGraphicFramePr>
            <a:graphicFrameLocks noGrp="1"/>
          </p:cNvGraphicFramePr>
          <p:nvPr>
            <p:extLst>
              <p:ext uri="{D42A27DB-BD31-4B8C-83A1-F6EECF244321}">
                <p14:modId xmlns:p14="http://schemas.microsoft.com/office/powerpoint/2010/main" val="3515262257"/>
              </p:ext>
            </p:extLst>
          </p:nvPr>
        </p:nvGraphicFramePr>
        <p:xfrm>
          <a:off x="12605708" y="7420254"/>
          <a:ext cx="7398260" cy="4820920"/>
        </p:xfrm>
        <a:graphic>
          <a:graphicData uri="http://schemas.openxmlformats.org/drawingml/2006/table">
            <a:tbl>
              <a:tblPr firstRow="1" bandRow="1">
                <a:tableStyleId>{5C22544A-7EE6-4342-B048-85BDC9FD1C3A}</a:tableStyleId>
              </a:tblPr>
              <a:tblGrid>
                <a:gridCol w="4406837">
                  <a:extLst>
                    <a:ext uri="{9D8B030D-6E8A-4147-A177-3AD203B41FA5}">
                      <a16:colId xmlns:a16="http://schemas.microsoft.com/office/drawing/2014/main" val="2584236863"/>
                    </a:ext>
                  </a:extLst>
                </a:gridCol>
                <a:gridCol w="997141">
                  <a:extLst>
                    <a:ext uri="{9D8B030D-6E8A-4147-A177-3AD203B41FA5}">
                      <a16:colId xmlns:a16="http://schemas.microsoft.com/office/drawing/2014/main" val="3309148213"/>
                    </a:ext>
                  </a:extLst>
                </a:gridCol>
                <a:gridCol w="997141">
                  <a:extLst>
                    <a:ext uri="{9D8B030D-6E8A-4147-A177-3AD203B41FA5}">
                      <a16:colId xmlns:a16="http://schemas.microsoft.com/office/drawing/2014/main" val="57299701"/>
                    </a:ext>
                  </a:extLst>
                </a:gridCol>
                <a:gridCol w="997141">
                  <a:extLst>
                    <a:ext uri="{9D8B030D-6E8A-4147-A177-3AD203B41FA5}">
                      <a16:colId xmlns:a16="http://schemas.microsoft.com/office/drawing/2014/main" val="2292153483"/>
                    </a:ext>
                  </a:extLst>
                </a:gridCol>
              </a:tblGrid>
              <a:tr h="370840">
                <a:tc>
                  <a:txBody>
                    <a:bodyPr/>
                    <a:lstStyle/>
                    <a:p>
                      <a:r>
                        <a:rPr lang="en-US" sz="1800" dirty="0"/>
                        <a:t>Wake Velocity Model</a:t>
                      </a:r>
                    </a:p>
                  </a:txBody>
                  <a:tcPr/>
                </a:tc>
                <a:tc>
                  <a:txBody>
                    <a:bodyPr/>
                    <a:lstStyle/>
                    <a:p>
                      <a:r>
                        <a:rPr lang="en-US" sz="1800" dirty="0"/>
                        <a:t>FLORIS</a:t>
                      </a:r>
                    </a:p>
                  </a:txBody>
                  <a:tcPr/>
                </a:tc>
                <a:tc>
                  <a:txBody>
                    <a:bodyPr/>
                    <a:lstStyle/>
                    <a:p>
                      <a:r>
                        <a:rPr lang="en-US" sz="1800" dirty="0"/>
                        <a:t>FOXES</a:t>
                      </a:r>
                    </a:p>
                  </a:txBody>
                  <a:tcPr/>
                </a:tc>
                <a:tc>
                  <a:txBody>
                    <a:bodyPr/>
                    <a:lstStyle/>
                    <a:p>
                      <a:r>
                        <a:rPr lang="en-US" sz="1800" dirty="0"/>
                        <a:t>PyWake</a:t>
                      </a:r>
                    </a:p>
                  </a:txBody>
                  <a:tcPr/>
                </a:tc>
                <a:extLst>
                  <a:ext uri="{0D108BD9-81ED-4DB2-BD59-A6C34878D82A}">
                    <a16:rowId xmlns:a16="http://schemas.microsoft.com/office/drawing/2014/main" val="507642449"/>
                  </a:ext>
                </a:extLst>
              </a:tr>
              <a:tr h="370840">
                <a:tc>
                  <a:txBody>
                    <a:bodyPr/>
                    <a:lstStyle/>
                    <a:p>
                      <a:r>
                        <a:rPr lang="en-US" sz="1800" b="1" dirty="0"/>
                        <a:t>Jensen 1983</a:t>
                      </a:r>
                    </a:p>
                  </a:txBody>
                  <a:tcPr/>
                </a:tc>
                <a:tc>
                  <a:txBody>
                    <a:bodyPr/>
                    <a:lstStyle/>
                    <a:p>
                      <a:pPr algn="ctr"/>
                      <a:r>
                        <a:rPr lang="en-US" sz="1800" dirty="0"/>
                        <a:t>•</a:t>
                      </a:r>
                    </a:p>
                  </a:txBody>
                  <a:tcPr/>
                </a:tc>
                <a:tc>
                  <a:txBody>
                    <a:bodyPr/>
                    <a:lstStyle/>
                    <a:p>
                      <a:pPr algn="ctr"/>
                      <a:r>
                        <a:rPr lang="en-US" sz="1800" dirty="0"/>
                        <a:t>•</a:t>
                      </a:r>
                    </a:p>
                  </a:txBody>
                  <a:tcPr/>
                </a:tc>
                <a:tc>
                  <a:txBody>
                    <a:bodyPr/>
                    <a:lstStyle/>
                    <a:p>
                      <a:pPr algn="ctr"/>
                      <a:r>
                        <a:rPr lang="en-US" sz="1800" dirty="0"/>
                        <a:t>•</a:t>
                      </a:r>
                    </a:p>
                  </a:txBody>
                  <a:tcPr/>
                </a:tc>
                <a:extLst>
                  <a:ext uri="{0D108BD9-81ED-4DB2-BD59-A6C34878D82A}">
                    <a16:rowId xmlns:a16="http://schemas.microsoft.com/office/drawing/2014/main" val="2658211554"/>
                  </a:ext>
                </a:extLst>
              </a:tr>
              <a:tr h="370840">
                <a:tc>
                  <a:txBody>
                    <a:bodyPr/>
                    <a:lstStyle/>
                    <a:p>
                      <a:r>
                        <a:rPr lang="en-US" sz="1800" dirty="0"/>
                        <a:t>Larsen 2009</a:t>
                      </a:r>
                    </a:p>
                  </a:txBody>
                  <a:tcPr/>
                </a:tc>
                <a:tc>
                  <a:txBody>
                    <a:bodyPr/>
                    <a:lstStyle/>
                    <a:p>
                      <a:pPr algn="ctr"/>
                      <a:endParaRPr lang="en-US" sz="1800" dirty="0"/>
                    </a:p>
                  </a:txBody>
                  <a:tcPr/>
                </a:tc>
                <a:tc>
                  <a:txBody>
                    <a:bodyPr/>
                    <a:lstStyle/>
                    <a:p>
                      <a:pPr algn="ctr"/>
                      <a:endParaRPr lang="en-US" sz="1800" dirty="0"/>
                    </a:p>
                  </a:txBody>
                  <a:tcPr/>
                </a:tc>
                <a:tc>
                  <a:txBody>
                    <a:bodyPr/>
                    <a:lstStyle/>
                    <a:p>
                      <a:pPr algn="ctr"/>
                      <a:r>
                        <a:rPr lang="en-US" sz="1800" dirty="0"/>
                        <a:t>•</a:t>
                      </a:r>
                    </a:p>
                  </a:txBody>
                  <a:tcPr/>
                </a:tc>
                <a:extLst>
                  <a:ext uri="{0D108BD9-81ED-4DB2-BD59-A6C34878D82A}">
                    <a16:rowId xmlns:a16="http://schemas.microsoft.com/office/drawing/2014/main" val="1386173982"/>
                  </a:ext>
                </a:extLst>
              </a:tr>
              <a:tr h="370840">
                <a:tc>
                  <a:txBody>
                    <a:bodyPr/>
                    <a:lstStyle/>
                    <a:p>
                      <a:r>
                        <a:rPr lang="en-US" sz="1800" b="1" dirty="0"/>
                        <a:t>Bastankhah / Porté-Agel 2014</a:t>
                      </a:r>
                    </a:p>
                  </a:txBody>
                  <a:tcPr/>
                </a:tc>
                <a:tc>
                  <a:txBody>
                    <a:bodyPr/>
                    <a:lstStyle/>
                    <a:p>
                      <a:pPr algn="ctr"/>
                      <a:endParaRPr lang="en-US" sz="1800" dirty="0"/>
                    </a:p>
                  </a:txBody>
                  <a:tcPr/>
                </a:tc>
                <a:tc>
                  <a:txBody>
                    <a:bodyPr/>
                    <a:lstStyle/>
                    <a:p>
                      <a:pPr algn="ctr"/>
                      <a:r>
                        <a:rPr lang="en-US" sz="1800" dirty="0"/>
                        <a:t>•</a:t>
                      </a:r>
                    </a:p>
                  </a:txBody>
                  <a:tcPr/>
                </a:tc>
                <a:tc>
                  <a:txBody>
                    <a:bodyPr/>
                    <a:lstStyle/>
                    <a:p>
                      <a:pPr algn="ctr"/>
                      <a:r>
                        <a:rPr lang="en-US" sz="1800" dirty="0"/>
                        <a:t>•</a:t>
                      </a:r>
                    </a:p>
                  </a:txBody>
                  <a:tcPr/>
                </a:tc>
                <a:extLst>
                  <a:ext uri="{0D108BD9-81ED-4DB2-BD59-A6C34878D82A}">
                    <a16:rowId xmlns:a16="http://schemas.microsoft.com/office/drawing/2014/main" val="471614659"/>
                  </a:ext>
                </a:extLst>
              </a:tr>
              <a:tr h="370840">
                <a:tc>
                  <a:txBody>
                    <a:bodyPr/>
                    <a:lstStyle/>
                    <a:p>
                      <a:r>
                        <a:rPr lang="en-US" sz="1800" b="1" dirty="0"/>
                        <a:t>Bastankhah / Porté-Agel 2016</a:t>
                      </a:r>
                    </a:p>
                  </a:txBody>
                  <a:tcPr/>
                </a:tc>
                <a:tc>
                  <a:txBody>
                    <a:bodyPr/>
                    <a:lstStyle/>
                    <a:p>
                      <a:pPr algn="ctr"/>
                      <a:r>
                        <a:rPr lang="en-US" sz="1800" dirty="0"/>
                        <a:t>•</a:t>
                      </a:r>
                    </a:p>
                  </a:txBody>
                  <a:tcPr/>
                </a:tc>
                <a:tc>
                  <a:txBody>
                    <a:bodyPr/>
                    <a:lstStyle/>
                    <a:p>
                      <a:pPr algn="ctr"/>
                      <a:r>
                        <a:rPr lang="en-US" sz="1800" dirty="0"/>
                        <a:t>•</a:t>
                      </a:r>
                    </a:p>
                  </a:txBody>
                  <a:tcPr/>
                </a:tc>
                <a:tc>
                  <a:txBody>
                    <a:bodyPr/>
                    <a:lstStyle/>
                    <a:p>
                      <a:pPr algn="ctr"/>
                      <a:endParaRPr lang="en-US" sz="1800" dirty="0"/>
                    </a:p>
                  </a:txBody>
                  <a:tcPr/>
                </a:tc>
                <a:extLst>
                  <a:ext uri="{0D108BD9-81ED-4DB2-BD59-A6C34878D82A}">
                    <a16:rowId xmlns:a16="http://schemas.microsoft.com/office/drawing/2014/main" val="4001022131"/>
                  </a:ext>
                </a:extLst>
              </a:tr>
              <a:tr h="370840">
                <a:tc>
                  <a:txBody>
                    <a:bodyPr/>
                    <a:lstStyle/>
                    <a:p>
                      <a:r>
                        <a:rPr lang="en-US" sz="1800" dirty="0" err="1"/>
                        <a:t>Niayifar</a:t>
                      </a:r>
                      <a:r>
                        <a:rPr lang="en-US" sz="1800" dirty="0"/>
                        <a:t> / Port</a:t>
                      </a:r>
                      <a:r>
                        <a:rPr lang="en-US" sz="1800" b="0" dirty="0"/>
                        <a:t>é</a:t>
                      </a:r>
                      <a:r>
                        <a:rPr lang="en-US" sz="1800" dirty="0"/>
                        <a:t>-Agel 2016</a:t>
                      </a:r>
                    </a:p>
                  </a:txBody>
                  <a:tcPr/>
                </a:tc>
                <a:tc>
                  <a:txBody>
                    <a:bodyPr/>
                    <a:lstStyle/>
                    <a:p>
                      <a:pPr algn="ctr"/>
                      <a:endParaRPr lang="en-US" sz="1800" dirty="0"/>
                    </a:p>
                  </a:txBody>
                  <a:tcPr/>
                </a:tc>
                <a:tc>
                  <a:txBody>
                    <a:bodyPr/>
                    <a:lstStyle/>
                    <a:p>
                      <a:pPr algn="ctr"/>
                      <a:endParaRPr lang="en-US" sz="1800" dirty="0"/>
                    </a:p>
                  </a:txBody>
                  <a:tcPr/>
                </a:tc>
                <a:tc>
                  <a:txBody>
                    <a:bodyPr/>
                    <a:lstStyle/>
                    <a:p>
                      <a:pPr algn="ctr"/>
                      <a:r>
                        <a:rPr lang="en-US" sz="1800" dirty="0"/>
                        <a:t>•</a:t>
                      </a:r>
                    </a:p>
                  </a:txBody>
                  <a:tcPr/>
                </a:tc>
                <a:extLst>
                  <a:ext uri="{0D108BD9-81ED-4DB2-BD59-A6C34878D82A}">
                    <a16:rowId xmlns:a16="http://schemas.microsoft.com/office/drawing/2014/main" val="1466085104"/>
                  </a:ext>
                </a:extLst>
              </a:tr>
              <a:tr h="370840">
                <a:tc>
                  <a:txBody>
                    <a:bodyPr/>
                    <a:lstStyle/>
                    <a:p>
                      <a:r>
                        <a:rPr lang="en-US" sz="1800" dirty="0"/>
                        <a:t>IEA Task 37 Bastankhah 2018</a:t>
                      </a:r>
                    </a:p>
                  </a:txBody>
                  <a:tcPr/>
                </a:tc>
                <a:tc>
                  <a:txBody>
                    <a:bodyPr/>
                    <a:lstStyle/>
                    <a:p>
                      <a:pPr algn="ctr"/>
                      <a:endParaRPr lang="en-US" sz="1800"/>
                    </a:p>
                  </a:txBody>
                  <a:tcPr/>
                </a:tc>
                <a:tc>
                  <a:txBody>
                    <a:bodyPr/>
                    <a:lstStyle/>
                    <a:p>
                      <a:pPr algn="ctr"/>
                      <a:endParaRPr lang="en-US" sz="1800" dirty="0"/>
                    </a:p>
                  </a:txBody>
                  <a:tcPr/>
                </a:tc>
                <a:tc>
                  <a:txBody>
                    <a:bodyPr/>
                    <a:lstStyle/>
                    <a:p>
                      <a:pPr algn="ctr"/>
                      <a:r>
                        <a:rPr lang="en-US" sz="1800" dirty="0"/>
                        <a:t>•</a:t>
                      </a:r>
                    </a:p>
                  </a:txBody>
                  <a:tcPr/>
                </a:tc>
                <a:extLst>
                  <a:ext uri="{0D108BD9-81ED-4DB2-BD59-A6C34878D82A}">
                    <a16:rowId xmlns:a16="http://schemas.microsoft.com/office/drawing/2014/main" val="3997455839"/>
                  </a:ext>
                </a:extLst>
              </a:tr>
              <a:tr h="370840">
                <a:tc>
                  <a:txBody>
                    <a:bodyPr/>
                    <a:lstStyle/>
                    <a:p>
                      <a:r>
                        <a:rPr lang="en-US" sz="1800" dirty="0" err="1"/>
                        <a:t>Carbajo</a:t>
                      </a:r>
                      <a:r>
                        <a:rPr lang="en-US" sz="1800" dirty="0"/>
                        <a:t> Fuertes / </a:t>
                      </a:r>
                      <a:r>
                        <a:rPr lang="en-US" sz="1800" dirty="0" err="1"/>
                        <a:t>Markfort</a:t>
                      </a:r>
                      <a:r>
                        <a:rPr lang="en-US" sz="1800" dirty="0"/>
                        <a:t> / Port</a:t>
                      </a:r>
                      <a:r>
                        <a:rPr lang="en-US" sz="1800" b="0" dirty="0"/>
                        <a:t>é</a:t>
                      </a:r>
                      <a:r>
                        <a:rPr lang="en-US" sz="1800" dirty="0"/>
                        <a:t>-Agel 2018</a:t>
                      </a:r>
                    </a:p>
                  </a:txBody>
                  <a:tcPr/>
                </a:tc>
                <a:tc>
                  <a:txBody>
                    <a:bodyPr/>
                    <a:lstStyle/>
                    <a:p>
                      <a:pPr algn="ctr"/>
                      <a:endParaRPr lang="en-US" sz="1800"/>
                    </a:p>
                  </a:txBody>
                  <a:tcPr/>
                </a:tc>
                <a:tc>
                  <a:txBody>
                    <a:bodyPr/>
                    <a:lstStyle/>
                    <a:p>
                      <a:pPr algn="ctr"/>
                      <a:endParaRPr lang="en-US" sz="1800" dirty="0"/>
                    </a:p>
                  </a:txBody>
                  <a:tcPr/>
                </a:tc>
                <a:tc>
                  <a:txBody>
                    <a:bodyPr/>
                    <a:lstStyle/>
                    <a:p>
                      <a:pPr algn="ctr"/>
                      <a:r>
                        <a:rPr lang="en-US" sz="1800" dirty="0"/>
                        <a:t>•</a:t>
                      </a:r>
                    </a:p>
                  </a:txBody>
                  <a:tcPr/>
                </a:tc>
                <a:extLst>
                  <a:ext uri="{0D108BD9-81ED-4DB2-BD59-A6C34878D82A}">
                    <a16:rowId xmlns:a16="http://schemas.microsoft.com/office/drawing/2014/main" val="2491396914"/>
                  </a:ext>
                </a:extLst>
              </a:tr>
              <a:tr h="370840">
                <a:tc>
                  <a:txBody>
                    <a:bodyPr/>
                    <a:lstStyle/>
                    <a:p>
                      <a:r>
                        <a:rPr lang="en-US" sz="1800" dirty="0"/>
                        <a:t>Blondel / </a:t>
                      </a:r>
                      <a:r>
                        <a:rPr lang="en-US" sz="1800" dirty="0" err="1"/>
                        <a:t>Cathelain</a:t>
                      </a:r>
                      <a:r>
                        <a:rPr lang="en-US" sz="1800" dirty="0"/>
                        <a:t> 2020</a:t>
                      </a:r>
                    </a:p>
                  </a:txBody>
                  <a:tcPr/>
                </a:tc>
                <a:tc>
                  <a:txBody>
                    <a:bodyPr/>
                    <a:lstStyle/>
                    <a:p>
                      <a:pPr algn="ctr"/>
                      <a:endParaRPr lang="en-US" sz="1800"/>
                    </a:p>
                  </a:txBody>
                  <a:tcPr/>
                </a:tc>
                <a:tc>
                  <a:txBody>
                    <a:bodyPr/>
                    <a:lstStyle/>
                    <a:p>
                      <a:pPr algn="ctr"/>
                      <a:endParaRPr lang="en-US" sz="1800" dirty="0"/>
                    </a:p>
                  </a:txBody>
                  <a:tcPr/>
                </a:tc>
                <a:tc>
                  <a:txBody>
                    <a:bodyPr/>
                    <a:lstStyle/>
                    <a:p>
                      <a:pPr algn="ctr"/>
                      <a:r>
                        <a:rPr lang="en-US" sz="1800" dirty="0"/>
                        <a:t>•</a:t>
                      </a:r>
                    </a:p>
                  </a:txBody>
                  <a:tcPr/>
                </a:tc>
                <a:extLst>
                  <a:ext uri="{0D108BD9-81ED-4DB2-BD59-A6C34878D82A}">
                    <a16:rowId xmlns:a16="http://schemas.microsoft.com/office/drawing/2014/main" val="1390985224"/>
                  </a:ext>
                </a:extLst>
              </a:tr>
              <a:tr h="370840">
                <a:tc>
                  <a:txBody>
                    <a:bodyPr/>
                    <a:lstStyle/>
                    <a:p>
                      <a:r>
                        <a:rPr lang="en-US" sz="1800" dirty="0" err="1"/>
                        <a:t>Zong</a:t>
                      </a:r>
                      <a:r>
                        <a:rPr lang="en-US" sz="1800" dirty="0"/>
                        <a:t> / Port</a:t>
                      </a:r>
                      <a:r>
                        <a:rPr lang="en-US" sz="1800" b="0" dirty="0"/>
                        <a:t>é</a:t>
                      </a:r>
                      <a:r>
                        <a:rPr lang="en-US" sz="1800" dirty="0"/>
                        <a:t>-Agel 2020</a:t>
                      </a:r>
                    </a:p>
                  </a:txBody>
                  <a:tcPr/>
                </a:tc>
                <a:tc>
                  <a:txBody>
                    <a:bodyPr/>
                    <a:lstStyle/>
                    <a:p>
                      <a:pPr algn="ctr"/>
                      <a:endParaRPr lang="en-US" sz="1800"/>
                    </a:p>
                  </a:txBody>
                  <a:tcPr/>
                </a:tc>
                <a:tc>
                  <a:txBody>
                    <a:bodyPr/>
                    <a:lstStyle/>
                    <a:p>
                      <a:pPr algn="ctr"/>
                      <a:endParaRPr lang="en-US" sz="1800" dirty="0"/>
                    </a:p>
                  </a:txBody>
                  <a:tcPr/>
                </a:tc>
                <a:tc>
                  <a:txBody>
                    <a:bodyPr/>
                    <a:lstStyle/>
                    <a:p>
                      <a:pPr algn="ctr"/>
                      <a:r>
                        <a:rPr lang="en-US" sz="1800" dirty="0"/>
                        <a:t>•</a:t>
                      </a:r>
                    </a:p>
                  </a:txBody>
                  <a:tcPr/>
                </a:tc>
                <a:extLst>
                  <a:ext uri="{0D108BD9-81ED-4DB2-BD59-A6C34878D82A}">
                    <a16:rowId xmlns:a16="http://schemas.microsoft.com/office/drawing/2014/main" val="1519119915"/>
                  </a:ext>
                </a:extLst>
              </a:tr>
              <a:tr h="370840">
                <a:tc>
                  <a:txBody>
                    <a:bodyPr/>
                    <a:lstStyle/>
                    <a:p>
                      <a:r>
                        <a:rPr lang="en-US" sz="1800" dirty="0"/>
                        <a:t>Cumulative Curl 2022</a:t>
                      </a:r>
                    </a:p>
                  </a:txBody>
                  <a:tcPr/>
                </a:tc>
                <a:tc>
                  <a:txBody>
                    <a:bodyPr/>
                    <a:lstStyle/>
                    <a:p>
                      <a:pPr algn="ctr"/>
                      <a:r>
                        <a:rPr lang="en-US" sz="1800" dirty="0"/>
                        <a:t>•</a:t>
                      </a:r>
                    </a:p>
                  </a:txBody>
                  <a:tcPr/>
                </a:tc>
                <a:tc>
                  <a:txBody>
                    <a:bodyPr/>
                    <a:lstStyle/>
                    <a:p>
                      <a:pPr algn="ctr"/>
                      <a:endParaRPr lang="en-US" sz="1800" dirty="0"/>
                    </a:p>
                  </a:txBody>
                  <a:tcPr/>
                </a:tc>
                <a:tc>
                  <a:txBody>
                    <a:bodyPr/>
                    <a:lstStyle/>
                    <a:p>
                      <a:pPr algn="ctr"/>
                      <a:endParaRPr lang="en-US" sz="1800" dirty="0"/>
                    </a:p>
                  </a:txBody>
                  <a:tcPr/>
                </a:tc>
                <a:extLst>
                  <a:ext uri="{0D108BD9-81ED-4DB2-BD59-A6C34878D82A}">
                    <a16:rowId xmlns:a16="http://schemas.microsoft.com/office/drawing/2014/main" val="3092746468"/>
                  </a:ext>
                </a:extLst>
              </a:tr>
              <a:tr h="370840">
                <a:tc>
                  <a:txBody>
                    <a:bodyPr/>
                    <a:lstStyle/>
                    <a:p>
                      <a:r>
                        <a:rPr lang="en-US" sz="1800" b="1" dirty="0"/>
                        <a:t>TurbOPark (Nygaard) 2022</a:t>
                      </a:r>
                    </a:p>
                  </a:txBody>
                  <a:tcPr/>
                </a:tc>
                <a:tc>
                  <a:txBody>
                    <a:bodyPr/>
                    <a:lstStyle/>
                    <a:p>
                      <a:pPr algn="ctr"/>
                      <a:r>
                        <a:rPr lang="en-US" sz="1800" dirty="0"/>
                        <a:t>•*</a:t>
                      </a:r>
                    </a:p>
                  </a:txBody>
                  <a:tcPr/>
                </a:tc>
                <a:tc>
                  <a:txBody>
                    <a:bodyPr/>
                    <a:lstStyle/>
                    <a:p>
                      <a:pPr algn="ctr"/>
                      <a:r>
                        <a:rPr lang="en-US" sz="1800" dirty="0"/>
                        <a:t>•</a:t>
                      </a:r>
                    </a:p>
                  </a:txBody>
                  <a:tcPr/>
                </a:tc>
                <a:tc>
                  <a:txBody>
                    <a:bodyPr/>
                    <a:lstStyle/>
                    <a:p>
                      <a:pPr algn="ctr"/>
                      <a:r>
                        <a:rPr lang="en-US" sz="1800" dirty="0"/>
                        <a:t>•</a:t>
                      </a:r>
                    </a:p>
                  </a:txBody>
                  <a:tcPr/>
                </a:tc>
                <a:extLst>
                  <a:ext uri="{0D108BD9-81ED-4DB2-BD59-A6C34878D82A}">
                    <a16:rowId xmlns:a16="http://schemas.microsoft.com/office/drawing/2014/main" val="3173485643"/>
                  </a:ext>
                </a:extLst>
              </a:tr>
              <a:tr h="370840">
                <a:tc>
                  <a:txBody>
                    <a:bodyPr/>
                    <a:lstStyle/>
                    <a:p>
                      <a:r>
                        <a:rPr lang="en-US" sz="1800" dirty="0"/>
                        <a:t>Empirical Gauss 2023</a:t>
                      </a:r>
                    </a:p>
                  </a:txBody>
                  <a:tcPr/>
                </a:tc>
                <a:tc>
                  <a:txBody>
                    <a:bodyPr/>
                    <a:lstStyle/>
                    <a:p>
                      <a:pPr algn="ctr"/>
                      <a:r>
                        <a:rPr lang="en-US" sz="1800" dirty="0"/>
                        <a:t>•</a:t>
                      </a:r>
                    </a:p>
                  </a:txBody>
                  <a:tcPr/>
                </a:tc>
                <a:tc>
                  <a:txBody>
                    <a:bodyPr/>
                    <a:lstStyle/>
                    <a:p>
                      <a:pPr algn="ctr"/>
                      <a:endParaRPr lang="en-US" sz="1800"/>
                    </a:p>
                  </a:txBody>
                  <a:tcPr/>
                </a:tc>
                <a:tc>
                  <a:txBody>
                    <a:bodyPr/>
                    <a:lstStyle/>
                    <a:p>
                      <a:pPr algn="ctr"/>
                      <a:endParaRPr lang="en-US" sz="1800" dirty="0"/>
                    </a:p>
                  </a:txBody>
                  <a:tcPr/>
                </a:tc>
                <a:extLst>
                  <a:ext uri="{0D108BD9-81ED-4DB2-BD59-A6C34878D82A}">
                    <a16:rowId xmlns:a16="http://schemas.microsoft.com/office/drawing/2014/main" val="3056674844"/>
                  </a:ext>
                </a:extLst>
              </a:tr>
            </a:tbl>
          </a:graphicData>
        </a:graphic>
      </p:graphicFrame>
      <p:graphicFrame>
        <p:nvGraphicFramePr>
          <p:cNvPr id="7" name="Table 6">
            <a:extLst>
              <a:ext uri="{FF2B5EF4-FFF2-40B4-BE49-F238E27FC236}">
                <a16:creationId xmlns:a16="http://schemas.microsoft.com/office/drawing/2014/main" id="{54A249E3-B76C-32C0-C9F4-E2FD34AFA43C}"/>
              </a:ext>
            </a:extLst>
          </p:cNvPr>
          <p:cNvGraphicFramePr>
            <a:graphicFrameLocks noGrp="1"/>
          </p:cNvGraphicFramePr>
          <p:nvPr>
            <p:extLst>
              <p:ext uri="{D42A27DB-BD31-4B8C-83A1-F6EECF244321}">
                <p14:modId xmlns:p14="http://schemas.microsoft.com/office/powerpoint/2010/main" val="995500462"/>
              </p:ext>
            </p:extLst>
          </p:nvPr>
        </p:nvGraphicFramePr>
        <p:xfrm>
          <a:off x="12605708" y="12400836"/>
          <a:ext cx="7398260" cy="1854200"/>
        </p:xfrm>
        <a:graphic>
          <a:graphicData uri="http://schemas.openxmlformats.org/drawingml/2006/table">
            <a:tbl>
              <a:tblPr firstRow="1" bandRow="1">
                <a:tableStyleId>{5C22544A-7EE6-4342-B048-85BDC9FD1C3A}</a:tableStyleId>
              </a:tblPr>
              <a:tblGrid>
                <a:gridCol w="4406837">
                  <a:extLst>
                    <a:ext uri="{9D8B030D-6E8A-4147-A177-3AD203B41FA5}">
                      <a16:colId xmlns:a16="http://schemas.microsoft.com/office/drawing/2014/main" val="2584236863"/>
                    </a:ext>
                  </a:extLst>
                </a:gridCol>
                <a:gridCol w="997141">
                  <a:extLst>
                    <a:ext uri="{9D8B030D-6E8A-4147-A177-3AD203B41FA5}">
                      <a16:colId xmlns:a16="http://schemas.microsoft.com/office/drawing/2014/main" val="3309148213"/>
                    </a:ext>
                  </a:extLst>
                </a:gridCol>
                <a:gridCol w="997141">
                  <a:extLst>
                    <a:ext uri="{9D8B030D-6E8A-4147-A177-3AD203B41FA5}">
                      <a16:colId xmlns:a16="http://schemas.microsoft.com/office/drawing/2014/main" val="57299701"/>
                    </a:ext>
                  </a:extLst>
                </a:gridCol>
                <a:gridCol w="997141">
                  <a:extLst>
                    <a:ext uri="{9D8B030D-6E8A-4147-A177-3AD203B41FA5}">
                      <a16:colId xmlns:a16="http://schemas.microsoft.com/office/drawing/2014/main" val="2292153483"/>
                    </a:ext>
                  </a:extLst>
                </a:gridCol>
              </a:tblGrid>
              <a:tr h="370840">
                <a:tc>
                  <a:txBody>
                    <a:bodyPr/>
                    <a:lstStyle/>
                    <a:p>
                      <a:r>
                        <a:rPr lang="en-US" sz="1800" dirty="0"/>
                        <a:t>Wake Deflection Model</a:t>
                      </a:r>
                    </a:p>
                  </a:txBody>
                  <a:tcPr/>
                </a:tc>
                <a:tc>
                  <a:txBody>
                    <a:bodyPr/>
                    <a:lstStyle/>
                    <a:p>
                      <a:r>
                        <a:rPr lang="en-US" sz="1800" dirty="0"/>
                        <a:t>FLORIS</a:t>
                      </a:r>
                    </a:p>
                  </a:txBody>
                  <a:tcPr/>
                </a:tc>
                <a:tc>
                  <a:txBody>
                    <a:bodyPr/>
                    <a:lstStyle/>
                    <a:p>
                      <a:r>
                        <a:rPr lang="en-US" sz="1800" dirty="0"/>
                        <a:t>FOXES</a:t>
                      </a:r>
                    </a:p>
                  </a:txBody>
                  <a:tcPr/>
                </a:tc>
                <a:tc>
                  <a:txBody>
                    <a:bodyPr/>
                    <a:lstStyle/>
                    <a:p>
                      <a:r>
                        <a:rPr lang="en-US" sz="1800" dirty="0"/>
                        <a:t>PyWake</a:t>
                      </a:r>
                    </a:p>
                  </a:txBody>
                  <a:tcPr/>
                </a:tc>
                <a:extLst>
                  <a:ext uri="{0D108BD9-81ED-4DB2-BD59-A6C34878D82A}">
                    <a16:rowId xmlns:a16="http://schemas.microsoft.com/office/drawing/2014/main" val="507642449"/>
                  </a:ext>
                </a:extLst>
              </a:tr>
              <a:tr h="370840">
                <a:tc>
                  <a:txBody>
                    <a:bodyPr/>
                    <a:lstStyle/>
                    <a:p>
                      <a:r>
                        <a:rPr lang="en-US" sz="1800" b="1" dirty="0"/>
                        <a:t>Jímenez 2010</a:t>
                      </a:r>
                    </a:p>
                  </a:txBody>
                  <a:tcPr/>
                </a:tc>
                <a:tc>
                  <a:txBody>
                    <a:bodyPr/>
                    <a:lstStyle/>
                    <a:p>
                      <a:pPr algn="ctr"/>
                      <a:r>
                        <a:rPr lang="en-US" sz="1800" dirty="0"/>
                        <a:t>•</a:t>
                      </a:r>
                    </a:p>
                  </a:txBody>
                  <a:tcPr/>
                </a:tc>
                <a:tc>
                  <a:txBody>
                    <a:bodyPr/>
                    <a:lstStyle/>
                    <a:p>
                      <a:pPr algn="ctr"/>
                      <a:endParaRPr lang="en-US" sz="1800" dirty="0"/>
                    </a:p>
                  </a:txBody>
                  <a:tcPr/>
                </a:tc>
                <a:tc>
                  <a:txBody>
                    <a:bodyPr/>
                    <a:lstStyle/>
                    <a:p>
                      <a:pPr algn="ctr"/>
                      <a:r>
                        <a:rPr lang="en-US" sz="1800" dirty="0"/>
                        <a:t>•</a:t>
                      </a:r>
                    </a:p>
                  </a:txBody>
                  <a:tcPr/>
                </a:tc>
                <a:extLst>
                  <a:ext uri="{0D108BD9-81ED-4DB2-BD59-A6C34878D82A}">
                    <a16:rowId xmlns:a16="http://schemas.microsoft.com/office/drawing/2014/main" val="2658211554"/>
                  </a:ext>
                </a:extLst>
              </a:tr>
              <a:tr h="370840">
                <a:tc>
                  <a:txBody>
                    <a:bodyPr/>
                    <a:lstStyle/>
                    <a:p>
                      <a:r>
                        <a:rPr lang="en-US" sz="1800" b="1" dirty="0"/>
                        <a:t>Bastankhah / Porté-Agel 2016</a:t>
                      </a:r>
                    </a:p>
                  </a:txBody>
                  <a:tcPr/>
                </a:tc>
                <a:tc>
                  <a:txBody>
                    <a:bodyPr/>
                    <a:lstStyle/>
                    <a:p>
                      <a:pPr algn="ctr"/>
                      <a:r>
                        <a:rPr lang="en-US" sz="1800" dirty="0"/>
                        <a:t>•</a:t>
                      </a:r>
                    </a:p>
                  </a:txBody>
                  <a:tcPr/>
                </a:tc>
                <a:tc>
                  <a:txBody>
                    <a:bodyPr/>
                    <a:lstStyle/>
                    <a:p>
                      <a:pPr algn="ctr"/>
                      <a:r>
                        <a:rPr lang="en-US" sz="1800" dirty="0"/>
                        <a:t>•</a:t>
                      </a:r>
                    </a:p>
                  </a:txBody>
                  <a:tcPr/>
                </a:tc>
                <a:tc>
                  <a:txBody>
                    <a:bodyPr/>
                    <a:lstStyle/>
                    <a:p>
                      <a:pPr algn="ctr"/>
                      <a:endParaRPr lang="en-US" sz="1800" dirty="0"/>
                    </a:p>
                  </a:txBody>
                  <a:tcPr/>
                </a:tc>
                <a:extLst>
                  <a:ext uri="{0D108BD9-81ED-4DB2-BD59-A6C34878D82A}">
                    <a16:rowId xmlns:a16="http://schemas.microsoft.com/office/drawing/2014/main" val="1386173982"/>
                  </a:ext>
                </a:extLst>
              </a:tr>
              <a:tr h="370840">
                <a:tc>
                  <a:txBody>
                    <a:bodyPr/>
                    <a:lstStyle/>
                    <a:p>
                      <a:r>
                        <a:rPr lang="en-US" sz="1800" b="0" dirty="0"/>
                        <a:t>Larsen et al 2020</a:t>
                      </a:r>
                    </a:p>
                  </a:txBody>
                  <a:tcPr/>
                </a:tc>
                <a:tc>
                  <a:txBody>
                    <a:bodyPr/>
                    <a:lstStyle/>
                    <a:p>
                      <a:pPr algn="ctr"/>
                      <a:endParaRPr lang="en-US" sz="1800" dirty="0"/>
                    </a:p>
                  </a:txBody>
                  <a:tcPr/>
                </a:tc>
                <a:tc>
                  <a:txBody>
                    <a:bodyPr/>
                    <a:lstStyle/>
                    <a:p>
                      <a:pPr algn="ctr"/>
                      <a:endParaRPr lang="en-US" sz="1800" dirty="0"/>
                    </a:p>
                  </a:txBody>
                  <a:tcPr/>
                </a:tc>
                <a:tc>
                  <a:txBody>
                    <a:bodyPr/>
                    <a:lstStyle/>
                    <a:p>
                      <a:pPr algn="ctr"/>
                      <a:r>
                        <a:rPr lang="en-US" sz="1800" dirty="0"/>
                        <a:t>•</a:t>
                      </a:r>
                    </a:p>
                  </a:txBody>
                  <a:tcPr/>
                </a:tc>
                <a:extLst>
                  <a:ext uri="{0D108BD9-81ED-4DB2-BD59-A6C34878D82A}">
                    <a16:rowId xmlns:a16="http://schemas.microsoft.com/office/drawing/2014/main" val="471614659"/>
                  </a:ext>
                </a:extLst>
              </a:tr>
              <a:tr h="370840">
                <a:tc>
                  <a:txBody>
                    <a:bodyPr/>
                    <a:lstStyle/>
                    <a:p>
                      <a:r>
                        <a:rPr lang="en-US" sz="1800" b="0" dirty="0"/>
                        <a:t>Empirical Gauss 2023</a:t>
                      </a:r>
                    </a:p>
                  </a:txBody>
                  <a:tcPr/>
                </a:tc>
                <a:tc>
                  <a:txBody>
                    <a:bodyPr/>
                    <a:lstStyle/>
                    <a:p>
                      <a:pPr algn="ctr"/>
                      <a:r>
                        <a:rPr lang="en-US" sz="1800" dirty="0"/>
                        <a:t>•</a:t>
                      </a:r>
                    </a:p>
                  </a:txBody>
                  <a:tcPr/>
                </a:tc>
                <a:tc>
                  <a:txBody>
                    <a:bodyPr/>
                    <a:lstStyle/>
                    <a:p>
                      <a:pPr algn="ctr"/>
                      <a:endParaRPr lang="en-US" sz="1800"/>
                    </a:p>
                  </a:txBody>
                  <a:tcPr/>
                </a:tc>
                <a:tc>
                  <a:txBody>
                    <a:bodyPr/>
                    <a:lstStyle/>
                    <a:p>
                      <a:pPr algn="ctr"/>
                      <a:endParaRPr lang="en-US" sz="1800" dirty="0"/>
                    </a:p>
                  </a:txBody>
                  <a:tcPr/>
                </a:tc>
                <a:extLst>
                  <a:ext uri="{0D108BD9-81ED-4DB2-BD59-A6C34878D82A}">
                    <a16:rowId xmlns:a16="http://schemas.microsoft.com/office/drawing/2014/main" val="4001022131"/>
                  </a:ext>
                </a:extLst>
              </a:tr>
            </a:tbl>
          </a:graphicData>
        </a:graphic>
      </p:graphicFrame>
      <p:sp>
        <p:nvSpPr>
          <p:cNvPr id="16" name="Text Placeholder 1">
            <a:extLst>
              <a:ext uri="{FF2B5EF4-FFF2-40B4-BE49-F238E27FC236}">
                <a16:creationId xmlns:a16="http://schemas.microsoft.com/office/drawing/2014/main" id="{6E366746-82EE-0FB5-BF09-14D34FFBEA4C}"/>
              </a:ext>
            </a:extLst>
          </p:cNvPr>
          <p:cNvSpPr txBox="1">
            <a:spLocks/>
          </p:cNvSpPr>
          <p:nvPr/>
        </p:nvSpPr>
        <p:spPr>
          <a:xfrm>
            <a:off x="1274837" y="3830181"/>
            <a:ext cx="14495592" cy="3108543"/>
          </a:xfrm>
          <a:prstGeom prst="rect">
            <a:avLst/>
          </a:prstGeom>
          <a:noFill/>
          <a:effectLst>
            <a:softEdge rad="0"/>
          </a:effec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r>
              <a:rPr lang="en-GB" sz="2400" b="1" dirty="0">
                <a:solidFill>
                  <a:schemeClr val="accent5">
                    <a:lumMod val="50000"/>
                  </a:schemeClr>
                </a:solidFill>
                <a:latin typeface="Avenir Book" panose="02000503020000020003" pitchFamily="2" charset="0"/>
              </a:rPr>
              <a:t>Are software implementations of common mathematical models consistent?</a:t>
            </a:r>
          </a:p>
          <a:p>
            <a:pPr algn="l"/>
            <a:r>
              <a:rPr lang="en-US" dirty="0">
                <a:latin typeface="Avenir Book" panose="02000503020000020003" pitchFamily="2" charset="0"/>
              </a:rPr>
              <a:t>Wind farm flow control presents an opportunity to improve the cost of energy and energy yield of wind farms in specific environments. A class of software tools that model the effects of wake losses and opportunities for wake loss mitigation via wind farm flow control has emerged in the past decade. Many of these tools share key characteristics:</a:t>
            </a:r>
          </a:p>
          <a:p>
            <a:pPr marL="285750" indent="-285750" algn="l">
              <a:buFont typeface="Arial" panose="020B0604020202020204" pitchFamily="34" charset="0"/>
              <a:buChar char="•"/>
            </a:pPr>
            <a:r>
              <a:rPr lang="en-US" dirty="0">
                <a:latin typeface="Avenir Book" panose="02000503020000020003" pitchFamily="2" charset="0"/>
              </a:rPr>
              <a:t>Written in the Python programming language</a:t>
            </a:r>
          </a:p>
          <a:p>
            <a:pPr marL="285750" indent="-285750" algn="l">
              <a:buFont typeface="Arial" panose="020B0604020202020204" pitchFamily="34" charset="0"/>
              <a:buChar char="•"/>
            </a:pPr>
            <a:r>
              <a:rPr lang="en-US" dirty="0">
                <a:latin typeface="Avenir Book" panose="02000503020000020003" pitchFamily="2" charset="0"/>
              </a:rPr>
              <a:t>Implement multiple steady-state, analytical wake models</a:t>
            </a:r>
          </a:p>
          <a:p>
            <a:pPr marL="285750" indent="-285750" algn="l">
              <a:buFont typeface="Arial" panose="020B0604020202020204" pitchFamily="34" charset="0"/>
              <a:buChar char="•"/>
            </a:pPr>
            <a:r>
              <a:rPr lang="en-US" dirty="0">
                <a:latin typeface="Avenir Book" panose="02000503020000020003" pitchFamily="2" charset="0"/>
              </a:rPr>
              <a:t>Target workstation use</a:t>
            </a:r>
          </a:p>
          <a:p>
            <a:pPr marL="285750" indent="-285750" algn="l">
              <a:buFont typeface="Arial" panose="020B0604020202020204" pitchFamily="34" charset="0"/>
              <a:buChar char="•"/>
            </a:pPr>
            <a:r>
              <a:rPr lang="en-US" dirty="0">
                <a:latin typeface="Avenir Book" panose="02000503020000020003" pitchFamily="2" charset="0"/>
              </a:rPr>
              <a:t>Integrate with optimization software ecosystems</a:t>
            </a:r>
          </a:p>
          <a:p>
            <a:pPr algn="l"/>
            <a:endParaRPr lang="en-US" dirty="0">
              <a:latin typeface="Avenir Book" panose="02000503020000020003" pitchFamily="2" charset="0"/>
            </a:endParaRPr>
          </a:p>
          <a:p>
            <a:r>
              <a:rPr lang="en-US" dirty="0">
                <a:latin typeface="Avenir Book" panose="02000503020000020003" pitchFamily="2" charset="0"/>
              </a:rPr>
              <a:t>Are the mathematical models implemented consistently within computational models in this class of software?</a:t>
            </a:r>
          </a:p>
        </p:txBody>
      </p:sp>
      <p:pic>
        <p:nvPicPr>
          <p:cNvPr id="23" name="Picture 22" descr="A diagram of a model&#10;&#10;Description automatically generated">
            <a:extLst>
              <a:ext uri="{FF2B5EF4-FFF2-40B4-BE49-F238E27FC236}">
                <a16:creationId xmlns:a16="http://schemas.microsoft.com/office/drawing/2014/main" id="{86E38AD8-BBFC-9FAF-D911-8DA75B994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2044" y="4439636"/>
            <a:ext cx="3860800" cy="2222500"/>
          </a:xfrm>
          <a:prstGeom prst="rect">
            <a:avLst/>
          </a:prstGeom>
        </p:spPr>
      </p:pic>
      <p:pic>
        <p:nvPicPr>
          <p:cNvPr id="24" name="Graphic 23">
            <a:extLst>
              <a:ext uri="{FF2B5EF4-FFF2-40B4-BE49-F238E27FC236}">
                <a16:creationId xmlns:a16="http://schemas.microsoft.com/office/drawing/2014/main" id="{7060C6B5-A16A-9CBC-ED71-AA86CDEAED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5563" y="9508129"/>
            <a:ext cx="1533883" cy="991911"/>
          </a:xfrm>
          <a:prstGeom prst="rect">
            <a:avLst/>
          </a:prstGeom>
        </p:spPr>
      </p:pic>
      <p:grpSp>
        <p:nvGrpSpPr>
          <p:cNvPr id="25" name="Group 24">
            <a:extLst>
              <a:ext uri="{FF2B5EF4-FFF2-40B4-BE49-F238E27FC236}">
                <a16:creationId xmlns:a16="http://schemas.microsoft.com/office/drawing/2014/main" id="{82351F9F-BAD2-0F7C-7CDA-4A4FFDA07144}"/>
              </a:ext>
            </a:extLst>
          </p:cNvPr>
          <p:cNvGrpSpPr/>
          <p:nvPr/>
        </p:nvGrpSpPr>
        <p:grpSpPr>
          <a:xfrm>
            <a:off x="1285247" y="7713821"/>
            <a:ext cx="1654517" cy="1037568"/>
            <a:chOff x="220859" y="1783618"/>
            <a:chExt cx="2295687" cy="1358990"/>
          </a:xfrm>
        </p:grpSpPr>
        <p:pic>
          <p:nvPicPr>
            <p:cNvPr id="26" name="Picture 25">
              <a:extLst>
                <a:ext uri="{FF2B5EF4-FFF2-40B4-BE49-F238E27FC236}">
                  <a16:creationId xmlns:a16="http://schemas.microsoft.com/office/drawing/2014/main" id="{627D6D6D-AB23-2193-033A-B3B3E508B71B}"/>
                </a:ext>
              </a:extLst>
            </p:cNvPr>
            <p:cNvPicPr>
              <a:picLocks noChangeAspect="1"/>
            </p:cNvPicPr>
            <p:nvPr/>
          </p:nvPicPr>
          <p:blipFill>
            <a:blip r:embed="rId6"/>
            <a:stretch>
              <a:fillRect/>
            </a:stretch>
          </p:blipFill>
          <p:spPr>
            <a:xfrm>
              <a:off x="220859" y="1783618"/>
              <a:ext cx="2295687" cy="1147844"/>
            </a:xfrm>
            <a:prstGeom prst="rect">
              <a:avLst/>
            </a:prstGeom>
          </p:spPr>
        </p:pic>
        <p:sp>
          <p:nvSpPr>
            <p:cNvPr id="27" name="TextBox 26">
              <a:extLst>
                <a:ext uri="{FF2B5EF4-FFF2-40B4-BE49-F238E27FC236}">
                  <a16:creationId xmlns:a16="http://schemas.microsoft.com/office/drawing/2014/main" id="{585690BB-64CD-DB3C-D9E2-3F966CDA209B}"/>
                </a:ext>
              </a:extLst>
            </p:cNvPr>
            <p:cNvSpPr txBox="1"/>
            <p:nvPr/>
          </p:nvSpPr>
          <p:spPr>
            <a:xfrm>
              <a:off x="956698" y="2658863"/>
              <a:ext cx="1143333" cy="483745"/>
            </a:xfrm>
            <a:prstGeom prst="rect">
              <a:avLst/>
            </a:prstGeom>
            <a:noFill/>
          </p:spPr>
          <p:txBody>
            <a:bodyPr wrap="none" rtlCol="0">
              <a:spAutoFit/>
            </a:bodyPr>
            <a:lstStyle/>
            <a:p>
              <a:r>
                <a:rPr lang="en-US" dirty="0">
                  <a:solidFill>
                    <a:srgbClr val="000000"/>
                  </a:solidFill>
                  <a:latin typeface="-apple-system"/>
                </a:rPr>
                <a:t>FLORIS</a:t>
              </a:r>
            </a:p>
          </p:txBody>
        </p:sp>
      </p:grpSp>
      <p:pic>
        <p:nvPicPr>
          <p:cNvPr id="28" name="Graphic 27">
            <a:extLst>
              <a:ext uri="{FF2B5EF4-FFF2-40B4-BE49-F238E27FC236}">
                <a16:creationId xmlns:a16="http://schemas.microsoft.com/office/drawing/2014/main" id="{493202D0-2900-660D-1BAE-8E898DE8CA5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5563" y="11212291"/>
            <a:ext cx="1438736" cy="1025099"/>
          </a:xfrm>
          <a:prstGeom prst="rect">
            <a:avLst/>
          </a:prstGeom>
        </p:spPr>
      </p:pic>
      <p:sp>
        <p:nvSpPr>
          <p:cNvPr id="30" name="Text Placeholder 1">
            <a:extLst>
              <a:ext uri="{FF2B5EF4-FFF2-40B4-BE49-F238E27FC236}">
                <a16:creationId xmlns:a16="http://schemas.microsoft.com/office/drawing/2014/main" id="{BE33404A-E584-ECCC-AB55-05BD4C12BB99}"/>
              </a:ext>
            </a:extLst>
          </p:cNvPr>
          <p:cNvSpPr txBox="1">
            <a:spLocks/>
          </p:cNvSpPr>
          <p:nvPr/>
        </p:nvSpPr>
        <p:spPr>
          <a:xfrm>
            <a:off x="1274837" y="7081518"/>
            <a:ext cx="14495592" cy="461665"/>
          </a:xfrm>
          <a:prstGeom prst="rect">
            <a:avLst/>
          </a:prstGeom>
          <a:noFill/>
          <a:effectLst>
            <a:softEdge rad="0"/>
          </a:effec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r>
              <a:rPr lang="en-GB" sz="2400" b="1" dirty="0">
                <a:solidFill>
                  <a:schemeClr val="accent5">
                    <a:lumMod val="50000"/>
                  </a:schemeClr>
                </a:solidFill>
                <a:latin typeface="Avenir Book" panose="02000503020000020003" pitchFamily="2" charset="0"/>
              </a:rPr>
              <a:t>Software projects, mathematical models and comparison framework</a:t>
            </a:r>
          </a:p>
        </p:txBody>
      </p:sp>
      <p:sp>
        <p:nvSpPr>
          <p:cNvPr id="32" name="TextBox 31">
            <a:extLst>
              <a:ext uri="{FF2B5EF4-FFF2-40B4-BE49-F238E27FC236}">
                <a16:creationId xmlns:a16="http://schemas.microsoft.com/office/drawing/2014/main" id="{00C2ECB0-ACA5-ED23-D41F-AC52A57186BC}"/>
              </a:ext>
            </a:extLst>
          </p:cNvPr>
          <p:cNvSpPr txBox="1"/>
          <p:nvPr/>
        </p:nvSpPr>
        <p:spPr>
          <a:xfrm>
            <a:off x="2939762" y="11124675"/>
            <a:ext cx="9530047" cy="1200329"/>
          </a:xfrm>
          <a:prstGeom prst="rect">
            <a:avLst/>
          </a:prstGeom>
          <a:noFill/>
        </p:spPr>
        <p:txBody>
          <a:bodyPr wrap="square">
            <a:spAutoFit/>
          </a:bodyPr>
          <a:lstStyle/>
          <a:p>
            <a:r>
              <a:rPr lang="en-US" sz="1800" dirty="0">
                <a:effectLst/>
                <a:latin typeface="CMR10"/>
              </a:rPr>
              <a:t>PyWake has been in development at DTU since 2018. It is used to study the interaction between turbines within a wind farm and its influence on the farm’s flow field and power production. It has a modular architecture providing predefined modelling blocks for calculating annual energy production. </a:t>
            </a:r>
            <a:endParaRPr lang="en-US" dirty="0"/>
          </a:p>
        </p:txBody>
      </p:sp>
      <p:sp>
        <p:nvSpPr>
          <p:cNvPr id="33" name="TextBox 32">
            <a:extLst>
              <a:ext uri="{FF2B5EF4-FFF2-40B4-BE49-F238E27FC236}">
                <a16:creationId xmlns:a16="http://schemas.microsoft.com/office/drawing/2014/main" id="{F32CF353-BF52-0EB9-9878-FEE265D3F2D4}"/>
              </a:ext>
            </a:extLst>
          </p:cNvPr>
          <p:cNvSpPr txBox="1"/>
          <p:nvPr/>
        </p:nvSpPr>
        <p:spPr>
          <a:xfrm>
            <a:off x="2939764" y="7504179"/>
            <a:ext cx="9530047" cy="1477328"/>
          </a:xfrm>
          <a:prstGeom prst="rect">
            <a:avLst/>
          </a:prstGeom>
          <a:noFill/>
        </p:spPr>
        <p:txBody>
          <a:bodyPr wrap="square">
            <a:spAutoFit/>
          </a:bodyPr>
          <a:lstStyle/>
          <a:p>
            <a:r>
              <a:rPr lang="en-US" sz="1800" dirty="0">
                <a:effectLst/>
                <a:latin typeface="CMR10"/>
              </a:rPr>
              <a:t>FLORIS has been in development at NREL in various forms since 2014, and the current iteration began in 2017. FLORIS is designed to support the development and implementation of new wake models, as well as wind farm energy yield calculation and wind farm layout and controls design. The software architecture is designed with explicit interfaces where new models can be integrated into the existing framework. </a:t>
            </a:r>
            <a:endParaRPr lang="en-US" dirty="0"/>
          </a:p>
        </p:txBody>
      </p:sp>
      <p:sp>
        <p:nvSpPr>
          <p:cNvPr id="34" name="TextBox 33">
            <a:extLst>
              <a:ext uri="{FF2B5EF4-FFF2-40B4-BE49-F238E27FC236}">
                <a16:creationId xmlns:a16="http://schemas.microsoft.com/office/drawing/2014/main" id="{D6FCEB64-3314-B0A8-EC26-3386A4E24DA0}"/>
              </a:ext>
            </a:extLst>
          </p:cNvPr>
          <p:cNvSpPr txBox="1"/>
          <p:nvPr/>
        </p:nvSpPr>
        <p:spPr>
          <a:xfrm>
            <a:off x="2939763" y="9401991"/>
            <a:ext cx="9530047" cy="1200329"/>
          </a:xfrm>
          <a:prstGeom prst="rect">
            <a:avLst/>
          </a:prstGeom>
          <a:noFill/>
        </p:spPr>
        <p:txBody>
          <a:bodyPr wrap="square">
            <a:spAutoFit/>
          </a:bodyPr>
          <a:lstStyle/>
          <a:p>
            <a:r>
              <a:rPr lang="en-US" sz="1800" dirty="0">
                <a:effectLst/>
                <a:latin typeface="CMR10"/>
              </a:rPr>
              <a:t>FOXES has been in development since 2022 at Fraunhofer IWES. It is designed as a modular tool for modelling aspects of wind farm calculations allowing users to combine existing models and easily add new models. FOXES directly integrates with optimization libraries that allow for any variable to be optimized. </a:t>
            </a:r>
            <a:endParaRPr lang="en-US" dirty="0"/>
          </a:p>
        </p:txBody>
      </p:sp>
      <p:pic>
        <p:nvPicPr>
          <p:cNvPr id="87" name="Picture 86" descr="A black background with white lines&#10;&#10;Description automatically generated">
            <a:extLst>
              <a:ext uri="{FF2B5EF4-FFF2-40B4-BE49-F238E27FC236}">
                <a16:creationId xmlns:a16="http://schemas.microsoft.com/office/drawing/2014/main" id="{367C573F-4FCD-1AB5-2731-241900B78FC6}"/>
              </a:ext>
            </a:extLst>
          </p:cNvPr>
          <p:cNvPicPr>
            <a:picLocks noChangeAspect="1"/>
          </p:cNvPicPr>
          <p:nvPr/>
        </p:nvPicPr>
        <p:blipFill rotWithShape="1">
          <a:blip r:embed="rId9">
            <a:extLst>
              <a:ext uri="{28A0092B-C50C-407E-A947-70E740481C1C}">
                <a14:useLocalDpi xmlns:a14="http://schemas.microsoft.com/office/drawing/2010/main" val="0"/>
              </a:ext>
            </a:extLst>
          </a:blip>
          <a:srcRect r="31614"/>
          <a:stretch/>
        </p:blipFill>
        <p:spPr>
          <a:xfrm>
            <a:off x="1393135" y="13307916"/>
            <a:ext cx="1438737" cy="564210"/>
          </a:xfrm>
          <a:prstGeom prst="rect">
            <a:avLst/>
          </a:prstGeom>
        </p:spPr>
      </p:pic>
      <p:sp>
        <p:nvSpPr>
          <p:cNvPr id="89" name="TextBox 88">
            <a:extLst>
              <a:ext uri="{FF2B5EF4-FFF2-40B4-BE49-F238E27FC236}">
                <a16:creationId xmlns:a16="http://schemas.microsoft.com/office/drawing/2014/main" id="{9BDBC7C1-2C14-C910-E117-8777D9AF8921}"/>
              </a:ext>
            </a:extLst>
          </p:cNvPr>
          <p:cNvSpPr txBox="1"/>
          <p:nvPr/>
        </p:nvSpPr>
        <p:spPr>
          <a:xfrm>
            <a:off x="2939762" y="12913071"/>
            <a:ext cx="9530047" cy="1200329"/>
          </a:xfrm>
          <a:prstGeom prst="rect">
            <a:avLst/>
          </a:prstGeom>
          <a:noFill/>
        </p:spPr>
        <p:txBody>
          <a:bodyPr wrap="square">
            <a:spAutoFit/>
          </a:bodyPr>
          <a:lstStyle/>
          <a:p>
            <a:r>
              <a:rPr lang="en-US" i="1" dirty="0">
                <a:effectLst/>
              </a:rPr>
              <a:t>wcomp</a:t>
            </a:r>
            <a:r>
              <a:rPr lang="en-US" b="0" i="1" u="none" strike="noStrike" dirty="0">
                <a:solidFill>
                  <a:srgbClr val="222832"/>
                </a:solidFill>
                <a:effectLst/>
                <a:highlight>
                  <a:srgbClr val="FFFFFF"/>
                </a:highlight>
                <a:latin typeface="-apple-system"/>
              </a:rPr>
              <a:t> </a:t>
            </a:r>
            <a:r>
              <a:rPr lang="en-US" b="0" i="0" u="none" strike="noStrike" dirty="0">
                <a:solidFill>
                  <a:srgbClr val="222832"/>
                </a:solidFill>
                <a:effectLst/>
                <a:highlight>
                  <a:srgbClr val="FFFFFF"/>
                </a:highlight>
                <a:latin typeface="-apple-system"/>
              </a:rPr>
              <a:t>is a Python package from NREL that provides an interface to data structures and plotting functions that enable the comparison of wake model implementations across different software tools. At its core, </a:t>
            </a:r>
            <a:r>
              <a:rPr lang="en-US" i="1" dirty="0">
                <a:effectLst/>
              </a:rPr>
              <a:t>wcomp</a:t>
            </a:r>
            <a:r>
              <a:rPr lang="en-US" b="0" i="0" u="none" strike="noStrike" dirty="0">
                <a:solidFill>
                  <a:srgbClr val="222832"/>
                </a:solidFill>
                <a:effectLst/>
                <a:highlight>
                  <a:srgbClr val="FFFFFF"/>
                </a:highlight>
                <a:latin typeface="-apple-system"/>
              </a:rPr>
              <a:t> provides an interface to </a:t>
            </a:r>
            <a:r>
              <a:rPr lang="en-US" b="0" i="1" u="none" strike="noStrike" dirty="0" err="1">
                <a:solidFill>
                  <a:srgbClr val="222832"/>
                </a:solidFill>
                <a:effectLst/>
                <a:highlight>
                  <a:srgbClr val="FFFFFF"/>
                </a:highlight>
                <a:latin typeface="-apple-system"/>
              </a:rPr>
              <a:t>windIO</a:t>
            </a:r>
            <a:r>
              <a:rPr lang="en-US" b="0" i="1" u="none" strike="noStrike" dirty="0">
                <a:solidFill>
                  <a:srgbClr val="222832"/>
                </a:solidFill>
                <a:effectLst/>
                <a:highlight>
                  <a:srgbClr val="FFFFFF"/>
                </a:highlight>
                <a:latin typeface="-apple-system"/>
              </a:rPr>
              <a:t>, </a:t>
            </a:r>
            <a:r>
              <a:rPr lang="en-US" b="0" i="0" u="none" strike="noStrike" dirty="0">
                <a:solidFill>
                  <a:srgbClr val="222832"/>
                </a:solidFill>
                <a:effectLst/>
                <a:highlight>
                  <a:srgbClr val="FFFFFF"/>
                </a:highlight>
                <a:latin typeface="-apple-system"/>
              </a:rPr>
              <a:t>data structures to contain the results of a wind farm wake model simulation and plotting functions to inspect these data structures.</a:t>
            </a:r>
            <a:endParaRPr lang="en-US" dirty="0"/>
          </a:p>
        </p:txBody>
      </p:sp>
      <p:sp>
        <p:nvSpPr>
          <p:cNvPr id="90" name="Text Placeholder 1">
            <a:extLst>
              <a:ext uri="{FF2B5EF4-FFF2-40B4-BE49-F238E27FC236}">
                <a16:creationId xmlns:a16="http://schemas.microsoft.com/office/drawing/2014/main" id="{FC65FF04-291D-66C5-5100-5F7016553435}"/>
              </a:ext>
            </a:extLst>
          </p:cNvPr>
          <p:cNvSpPr txBox="1">
            <a:spLocks/>
          </p:cNvSpPr>
          <p:nvPr/>
        </p:nvSpPr>
        <p:spPr>
          <a:xfrm>
            <a:off x="1296452" y="14502125"/>
            <a:ext cx="14495592" cy="461665"/>
          </a:xfrm>
          <a:prstGeom prst="rect">
            <a:avLst/>
          </a:prstGeom>
          <a:noFill/>
          <a:effectLst>
            <a:softEdge rad="0"/>
          </a:effec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r>
              <a:rPr lang="en-GB" sz="2400" b="1" dirty="0">
                <a:solidFill>
                  <a:schemeClr val="accent5">
                    <a:lumMod val="50000"/>
                  </a:schemeClr>
                </a:solidFill>
                <a:latin typeface="Avenir Book" panose="02000503020000020003" pitchFamily="2" charset="0"/>
              </a:rPr>
              <a:t>4-turbine case comparison</a:t>
            </a:r>
          </a:p>
        </p:txBody>
      </p:sp>
      <p:cxnSp>
        <p:nvCxnSpPr>
          <p:cNvPr id="98" name="Straight Connector 97">
            <a:extLst>
              <a:ext uri="{FF2B5EF4-FFF2-40B4-BE49-F238E27FC236}">
                <a16:creationId xmlns:a16="http://schemas.microsoft.com/office/drawing/2014/main" id="{5CB356D5-2A2C-0E62-7433-08CAD5E10351}"/>
              </a:ext>
            </a:extLst>
          </p:cNvPr>
          <p:cNvCxnSpPr>
            <a:cxnSpLocks/>
          </p:cNvCxnSpPr>
          <p:nvPr/>
        </p:nvCxnSpPr>
        <p:spPr>
          <a:xfrm>
            <a:off x="3032392" y="12598882"/>
            <a:ext cx="894961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9" name="Text Placeholder 1">
            <a:extLst>
              <a:ext uri="{FF2B5EF4-FFF2-40B4-BE49-F238E27FC236}">
                <a16:creationId xmlns:a16="http://schemas.microsoft.com/office/drawing/2014/main" id="{041582AB-E3DD-35BF-3F85-DC7EE33DB5B3}"/>
              </a:ext>
            </a:extLst>
          </p:cNvPr>
          <p:cNvSpPr txBox="1">
            <a:spLocks/>
          </p:cNvSpPr>
          <p:nvPr/>
        </p:nvSpPr>
        <p:spPr>
          <a:xfrm>
            <a:off x="11339883" y="27226806"/>
            <a:ext cx="9411913" cy="1200329"/>
          </a:xfrm>
          <a:prstGeom prst="rect">
            <a:avLst/>
          </a:prstGeom>
          <a:noFill/>
          <a:effectLst>
            <a:softEdge rad="0"/>
          </a:effec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rtl="0"/>
            <a:r>
              <a:rPr lang="en-US" sz="1200" dirty="0">
                <a:latin typeface="Avenir Book" panose="02000503020000020003" pitchFamily="2" charset="0"/>
              </a:rPr>
              <a:t>This work was authored by the National Renewable Energy Laboratory, operated by Alliance for Sustainable Energy, LLC, for the U.S. Department of Energy (DOE) under Contract No. DE-AC36-08GO28308. Funding provided by the U.S. Department of Energy Office of Energy Efficiency and Wind Energy Technologies 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pic>
        <p:nvPicPr>
          <p:cNvPr id="111" name="Picture 110" descr="A logo of a company&#10;&#10;Description automatically generated">
            <a:extLst>
              <a:ext uri="{FF2B5EF4-FFF2-40B4-BE49-F238E27FC236}">
                <a16:creationId xmlns:a16="http://schemas.microsoft.com/office/drawing/2014/main" id="{34344136-ADA1-1DED-15DC-A7D20A0F7988}"/>
              </a:ext>
            </a:extLst>
          </p:cNvPr>
          <p:cNvPicPr>
            <a:picLocks noChangeAspect="1"/>
          </p:cNvPicPr>
          <p:nvPr/>
        </p:nvPicPr>
        <p:blipFill rotWithShape="1">
          <a:blip r:embed="rId10">
            <a:extLst>
              <a:ext uri="{28A0092B-C50C-407E-A947-70E740481C1C}">
                <a14:useLocalDpi xmlns:a14="http://schemas.microsoft.com/office/drawing/2010/main" val="0"/>
              </a:ext>
            </a:extLst>
          </a:blip>
          <a:srcRect t="16482" b="18937"/>
          <a:stretch/>
        </p:blipFill>
        <p:spPr>
          <a:xfrm>
            <a:off x="3056935" y="28606715"/>
            <a:ext cx="3281971" cy="1493774"/>
          </a:xfrm>
          <a:prstGeom prst="rect">
            <a:avLst/>
          </a:prstGeom>
        </p:spPr>
      </p:pic>
      <p:pic>
        <p:nvPicPr>
          <p:cNvPr id="112" name="Picture 111" descr="A blue sign with white text&#10;&#10;Description automatically generated">
            <a:extLst>
              <a:ext uri="{FF2B5EF4-FFF2-40B4-BE49-F238E27FC236}">
                <a16:creationId xmlns:a16="http://schemas.microsoft.com/office/drawing/2014/main" id="{95049F48-C16D-0637-BD8F-8D0620817354}"/>
              </a:ext>
            </a:extLst>
          </p:cNvPr>
          <p:cNvPicPr>
            <a:picLocks noChangeAspect="1"/>
          </p:cNvPicPr>
          <p:nvPr/>
        </p:nvPicPr>
        <p:blipFill rotWithShape="1">
          <a:blip r:embed="rId11">
            <a:extLst>
              <a:ext uri="{28A0092B-C50C-407E-A947-70E740481C1C}">
                <a14:useLocalDpi xmlns:a14="http://schemas.microsoft.com/office/drawing/2010/main" val="0"/>
              </a:ext>
            </a:extLst>
          </a:blip>
          <a:srcRect t="17382"/>
          <a:stretch/>
        </p:blipFill>
        <p:spPr>
          <a:xfrm>
            <a:off x="6953349" y="28743629"/>
            <a:ext cx="3138567" cy="1219946"/>
          </a:xfrm>
          <a:prstGeom prst="rect">
            <a:avLst/>
          </a:prstGeom>
        </p:spPr>
      </p:pic>
      <p:pic>
        <p:nvPicPr>
          <p:cNvPr id="114" name="Picture 113" descr="A white background with red text&#10;&#10;Description automatically generated">
            <a:extLst>
              <a:ext uri="{FF2B5EF4-FFF2-40B4-BE49-F238E27FC236}">
                <a16:creationId xmlns:a16="http://schemas.microsoft.com/office/drawing/2014/main" id="{AF46BF73-0F33-CD0A-8881-31AF34743BE8}"/>
              </a:ext>
            </a:extLst>
          </p:cNvPr>
          <p:cNvPicPr>
            <a:picLocks noChangeAspect="1"/>
          </p:cNvPicPr>
          <p:nvPr/>
        </p:nvPicPr>
        <p:blipFill rotWithShape="1">
          <a:blip r:embed="rId12">
            <a:extLst>
              <a:ext uri="{28A0092B-C50C-407E-A947-70E740481C1C}">
                <a14:useLocalDpi xmlns:a14="http://schemas.microsoft.com/office/drawing/2010/main" val="0"/>
              </a:ext>
            </a:extLst>
          </a:blip>
          <a:srcRect l="20518" t="14183" r="18595" b="13962"/>
          <a:stretch/>
        </p:blipFill>
        <p:spPr>
          <a:xfrm>
            <a:off x="1745870" y="28632077"/>
            <a:ext cx="1016554" cy="1493774"/>
          </a:xfrm>
          <a:prstGeom prst="rect">
            <a:avLst/>
          </a:prstGeom>
        </p:spPr>
      </p:pic>
      <p:sp>
        <p:nvSpPr>
          <p:cNvPr id="4" name="Text Placeholder 1">
            <a:extLst>
              <a:ext uri="{FF2B5EF4-FFF2-40B4-BE49-F238E27FC236}">
                <a16:creationId xmlns:a16="http://schemas.microsoft.com/office/drawing/2014/main" id="{8EAE28F1-0278-095A-DB66-1AF1B60E04D8}"/>
              </a:ext>
            </a:extLst>
          </p:cNvPr>
          <p:cNvSpPr txBox="1">
            <a:spLocks/>
          </p:cNvSpPr>
          <p:nvPr/>
        </p:nvSpPr>
        <p:spPr>
          <a:xfrm>
            <a:off x="10850314" y="20128647"/>
            <a:ext cx="9411913" cy="2831544"/>
          </a:xfrm>
          <a:prstGeom prst="rect">
            <a:avLst/>
          </a:prstGeom>
          <a:noFill/>
          <a:effectLst>
            <a:softEdge rad="0"/>
          </a:effec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r>
              <a:rPr lang="en-GB" sz="2400" b="1" dirty="0">
                <a:solidFill>
                  <a:schemeClr val="accent5">
                    <a:lumMod val="50000"/>
                  </a:schemeClr>
                </a:solidFill>
                <a:latin typeface="Avenir Book" panose="02000503020000020003" pitchFamily="2" charset="0"/>
              </a:rPr>
              <a:t>Are common models consistent? </a:t>
            </a:r>
            <a:r>
              <a:rPr lang="en-GB" sz="2400" b="1">
                <a:solidFill>
                  <a:schemeClr val="accent5">
                    <a:lumMod val="50000"/>
                  </a:schemeClr>
                </a:solidFill>
                <a:latin typeface="Avenir Book" panose="02000503020000020003" pitchFamily="2" charset="0"/>
              </a:rPr>
              <a:t>Nearly yes!</a:t>
            </a:r>
            <a:endParaRPr lang="en-GB" sz="2400" b="1" dirty="0">
              <a:solidFill>
                <a:schemeClr val="accent5">
                  <a:lumMod val="50000"/>
                </a:schemeClr>
              </a:solidFill>
              <a:latin typeface="Avenir Book" panose="02000503020000020003" pitchFamily="2" charset="0"/>
            </a:endParaRPr>
          </a:p>
          <a:p>
            <a:pPr algn="l"/>
            <a:r>
              <a:rPr lang="en-US" dirty="0">
                <a:latin typeface="Avenir Book" panose="02000503020000020003" pitchFamily="2" charset="0"/>
              </a:rPr>
              <a:t>Some differences are found across common mathematical models. However, this study is limited by the configurations available in </a:t>
            </a:r>
            <a:r>
              <a:rPr lang="en-US" i="1" dirty="0" err="1">
                <a:latin typeface="Avenir Book" panose="02000503020000020003" pitchFamily="2" charset="0"/>
              </a:rPr>
              <a:t>windIO</a:t>
            </a:r>
            <a:r>
              <a:rPr lang="en-US" dirty="0">
                <a:latin typeface="Avenir Book" panose="02000503020000020003" pitchFamily="2" charset="0"/>
              </a:rPr>
              <a:t>. Additional modeling considerations are:</a:t>
            </a:r>
          </a:p>
          <a:p>
            <a:pPr marL="285750" indent="-285750">
              <a:buFontTx/>
              <a:buChar char="-"/>
            </a:pPr>
            <a:r>
              <a:rPr lang="en-US" dirty="0">
                <a:latin typeface="Avenir Book" panose="02000503020000020003" pitchFamily="2" charset="0"/>
              </a:rPr>
              <a:t>Method for computing the wind speed at the rotor</a:t>
            </a:r>
          </a:p>
          <a:p>
            <a:pPr marL="285750" indent="-285750">
              <a:buFontTx/>
              <a:buChar char="-"/>
            </a:pPr>
            <a:r>
              <a:rPr lang="en-US" dirty="0">
                <a:latin typeface="Avenir Book" panose="02000503020000020003" pitchFamily="2" charset="0"/>
              </a:rPr>
              <a:t>Grid point location and spacing</a:t>
            </a:r>
          </a:p>
          <a:p>
            <a:pPr marL="285750" indent="-285750">
              <a:buFontTx/>
              <a:buChar char="-"/>
            </a:pPr>
            <a:r>
              <a:rPr lang="en-US" dirty="0">
                <a:latin typeface="Avenir Book" panose="02000503020000020003" pitchFamily="2" charset="0"/>
              </a:rPr>
              <a:t>Wind shear modeling</a:t>
            </a:r>
          </a:p>
          <a:p>
            <a:pPr marL="285750" indent="-285750">
              <a:buFontTx/>
              <a:buChar char="-"/>
            </a:pPr>
            <a:r>
              <a:rPr lang="en-US" dirty="0">
                <a:latin typeface="Avenir Book" panose="02000503020000020003" pitchFamily="2" charset="0"/>
              </a:rPr>
              <a:t>Wake combination methods</a:t>
            </a:r>
          </a:p>
          <a:p>
            <a:pPr marL="285750" indent="-285750">
              <a:buFontTx/>
              <a:buChar char="-"/>
            </a:pPr>
            <a:r>
              <a:rPr lang="en-US" dirty="0">
                <a:latin typeface="Avenir Book" panose="02000503020000020003" pitchFamily="2" charset="0"/>
              </a:rPr>
              <a:t>Turbulence intensity modeling</a:t>
            </a:r>
          </a:p>
          <a:p>
            <a:pPr marL="285750" indent="-285750">
              <a:buFontTx/>
              <a:buChar char="-"/>
            </a:pPr>
            <a:r>
              <a:rPr lang="en-US" dirty="0">
                <a:latin typeface="Avenir Book" panose="02000503020000020003" pitchFamily="2" charset="0"/>
              </a:rPr>
              <a:t>Handling for partially waked wind turbines</a:t>
            </a:r>
          </a:p>
        </p:txBody>
      </p:sp>
      <p:grpSp>
        <p:nvGrpSpPr>
          <p:cNvPr id="42" name="Group 41">
            <a:extLst>
              <a:ext uri="{FF2B5EF4-FFF2-40B4-BE49-F238E27FC236}">
                <a16:creationId xmlns:a16="http://schemas.microsoft.com/office/drawing/2014/main" id="{F0112779-9945-597C-CD62-38AE48590E47}"/>
              </a:ext>
            </a:extLst>
          </p:cNvPr>
          <p:cNvGrpSpPr/>
          <p:nvPr/>
        </p:nvGrpSpPr>
        <p:grpSpPr>
          <a:xfrm>
            <a:off x="3225423" y="14963790"/>
            <a:ext cx="14932777" cy="8769321"/>
            <a:chOff x="3369440" y="14940576"/>
            <a:chExt cx="14932777" cy="8769321"/>
          </a:xfrm>
        </p:grpSpPr>
        <p:sp>
          <p:nvSpPr>
            <p:cNvPr id="93" name="TextBox 92">
              <a:extLst>
                <a:ext uri="{FF2B5EF4-FFF2-40B4-BE49-F238E27FC236}">
                  <a16:creationId xmlns:a16="http://schemas.microsoft.com/office/drawing/2014/main" id="{2F4C2D94-4F4B-D461-4B6D-6FB632E9A9AF}"/>
                </a:ext>
              </a:extLst>
            </p:cNvPr>
            <p:cNvSpPr txBox="1"/>
            <p:nvPr/>
          </p:nvSpPr>
          <p:spPr>
            <a:xfrm>
              <a:off x="5816701" y="14963293"/>
              <a:ext cx="2273295" cy="369332"/>
            </a:xfrm>
            <a:prstGeom prst="rect">
              <a:avLst/>
            </a:prstGeom>
            <a:noFill/>
          </p:spPr>
          <p:txBody>
            <a:bodyPr wrap="square">
              <a:spAutoFit/>
            </a:bodyPr>
            <a:lstStyle/>
            <a:p>
              <a:r>
                <a:rPr lang="en-US" b="1" dirty="0">
                  <a:effectLst/>
                </a:rPr>
                <a:t>Wake velocity models</a:t>
              </a:r>
              <a:endParaRPr lang="en-US" b="1" dirty="0"/>
            </a:p>
          </p:txBody>
        </p:sp>
        <p:sp>
          <p:nvSpPr>
            <p:cNvPr id="94" name="TextBox 93">
              <a:extLst>
                <a:ext uri="{FF2B5EF4-FFF2-40B4-BE49-F238E27FC236}">
                  <a16:creationId xmlns:a16="http://schemas.microsoft.com/office/drawing/2014/main" id="{04B39394-5945-0EA0-CC6C-924BF1FC93C9}"/>
                </a:ext>
              </a:extLst>
            </p:cNvPr>
            <p:cNvSpPr txBox="1"/>
            <p:nvPr/>
          </p:nvSpPr>
          <p:spPr>
            <a:xfrm>
              <a:off x="13715019" y="14940576"/>
              <a:ext cx="2500094" cy="369332"/>
            </a:xfrm>
            <a:prstGeom prst="rect">
              <a:avLst/>
            </a:prstGeom>
            <a:noFill/>
          </p:spPr>
          <p:txBody>
            <a:bodyPr wrap="square">
              <a:spAutoFit/>
            </a:bodyPr>
            <a:lstStyle/>
            <a:p>
              <a:r>
                <a:rPr lang="en-US" b="1" dirty="0">
                  <a:effectLst/>
                </a:rPr>
                <a:t>Wake deflection models</a:t>
              </a:r>
              <a:endParaRPr lang="en-US" b="1" dirty="0"/>
            </a:p>
          </p:txBody>
        </p:sp>
        <p:pic>
          <p:nvPicPr>
            <p:cNvPr id="12" name="Picture 11" descr="A graph with a red line&#10;&#10;Description automatically generated">
              <a:extLst>
                <a:ext uri="{FF2B5EF4-FFF2-40B4-BE49-F238E27FC236}">
                  <a16:creationId xmlns:a16="http://schemas.microsoft.com/office/drawing/2014/main" id="{4FFF5832-BD63-2C70-8274-B56A73233CD4}"/>
                </a:ext>
              </a:extLst>
            </p:cNvPr>
            <p:cNvPicPr>
              <a:picLocks noChangeAspect="1"/>
            </p:cNvPicPr>
            <p:nvPr/>
          </p:nvPicPr>
          <p:blipFill rotWithShape="1">
            <a:blip r:embed="rId13">
              <a:extLst>
                <a:ext uri="{28A0092B-C50C-407E-A947-70E740481C1C}">
                  <a14:useLocalDpi xmlns:a14="http://schemas.microsoft.com/office/drawing/2010/main" val="0"/>
                </a:ext>
              </a:extLst>
            </a:blip>
            <a:srcRect l="6041" t="7210" r="8087" b="7210"/>
            <a:stretch/>
          </p:blipFill>
          <p:spPr>
            <a:xfrm>
              <a:off x="3369440" y="17546234"/>
              <a:ext cx="6674301" cy="1995491"/>
            </a:xfrm>
            <a:prstGeom prst="rect">
              <a:avLst/>
            </a:prstGeom>
          </p:spPr>
        </p:pic>
        <p:pic>
          <p:nvPicPr>
            <p:cNvPr id="14" name="Picture 13" descr="A graph with lines and a red line&#10;&#10;Description automatically generated">
              <a:extLst>
                <a:ext uri="{FF2B5EF4-FFF2-40B4-BE49-F238E27FC236}">
                  <a16:creationId xmlns:a16="http://schemas.microsoft.com/office/drawing/2014/main" id="{9F0454FC-2E67-527C-20E8-DC5B19FDBA1D}"/>
                </a:ext>
              </a:extLst>
            </p:cNvPr>
            <p:cNvPicPr>
              <a:picLocks noChangeAspect="1"/>
            </p:cNvPicPr>
            <p:nvPr/>
          </p:nvPicPr>
          <p:blipFill rotWithShape="1">
            <a:blip r:embed="rId14">
              <a:extLst>
                <a:ext uri="{28A0092B-C50C-407E-A947-70E740481C1C}">
                  <a14:useLocalDpi xmlns:a14="http://schemas.microsoft.com/office/drawing/2010/main" val="0"/>
                </a:ext>
              </a:extLst>
            </a:blip>
            <a:srcRect l="6041" t="7210" r="8087" b="7210"/>
            <a:stretch/>
          </p:blipFill>
          <p:spPr>
            <a:xfrm>
              <a:off x="3369441" y="19548928"/>
              <a:ext cx="6674301" cy="1995491"/>
            </a:xfrm>
            <a:prstGeom prst="rect">
              <a:avLst/>
            </a:prstGeom>
          </p:spPr>
        </p:pic>
        <p:pic>
          <p:nvPicPr>
            <p:cNvPr id="19" name="Picture 18" descr="A graph showing a streamwise velocity&#10;&#10;Description automatically generated">
              <a:extLst>
                <a:ext uri="{FF2B5EF4-FFF2-40B4-BE49-F238E27FC236}">
                  <a16:creationId xmlns:a16="http://schemas.microsoft.com/office/drawing/2014/main" id="{7B89C2D0-1F45-B37F-673E-AB1587D204A3}"/>
                </a:ext>
              </a:extLst>
            </p:cNvPr>
            <p:cNvPicPr>
              <a:picLocks noChangeAspect="1"/>
            </p:cNvPicPr>
            <p:nvPr/>
          </p:nvPicPr>
          <p:blipFill rotWithShape="1">
            <a:blip r:embed="rId15">
              <a:extLst>
                <a:ext uri="{28A0092B-C50C-407E-A947-70E740481C1C}">
                  <a14:useLocalDpi xmlns:a14="http://schemas.microsoft.com/office/drawing/2010/main" val="0"/>
                </a:ext>
              </a:extLst>
            </a:blip>
            <a:srcRect l="6041" r="8087" b="7210"/>
            <a:stretch/>
          </p:blipFill>
          <p:spPr>
            <a:xfrm>
              <a:off x="3369441" y="15379027"/>
              <a:ext cx="6674300" cy="2163605"/>
            </a:xfrm>
            <a:prstGeom prst="rect">
              <a:avLst/>
            </a:prstGeom>
          </p:spPr>
        </p:pic>
        <p:pic>
          <p:nvPicPr>
            <p:cNvPr id="21" name="Picture 20" descr="A graph of a streamwise velocity&#10;&#10;Description automatically generated">
              <a:extLst>
                <a:ext uri="{FF2B5EF4-FFF2-40B4-BE49-F238E27FC236}">
                  <a16:creationId xmlns:a16="http://schemas.microsoft.com/office/drawing/2014/main" id="{B678659B-C935-5D27-F93C-6F3D3BDE1C39}"/>
                </a:ext>
              </a:extLst>
            </p:cNvPr>
            <p:cNvPicPr>
              <a:picLocks noChangeAspect="1"/>
            </p:cNvPicPr>
            <p:nvPr/>
          </p:nvPicPr>
          <p:blipFill rotWithShape="1">
            <a:blip r:embed="rId16">
              <a:extLst>
                <a:ext uri="{28A0092B-C50C-407E-A947-70E740481C1C}">
                  <a14:useLocalDpi xmlns:a14="http://schemas.microsoft.com/office/drawing/2010/main" val="0"/>
                </a:ext>
              </a:extLst>
            </a:blip>
            <a:srcRect l="6041" r="8087" b="7210"/>
            <a:stretch/>
          </p:blipFill>
          <p:spPr>
            <a:xfrm>
              <a:off x="11627916" y="15380642"/>
              <a:ext cx="6674301" cy="2163605"/>
            </a:xfrm>
            <a:prstGeom prst="rect">
              <a:avLst/>
            </a:prstGeom>
          </p:spPr>
        </p:pic>
        <p:pic>
          <p:nvPicPr>
            <p:cNvPr id="29" name="Picture 28" descr="A graph with a line and a red line&#10;&#10;Description automatically generated">
              <a:extLst>
                <a:ext uri="{FF2B5EF4-FFF2-40B4-BE49-F238E27FC236}">
                  <a16:creationId xmlns:a16="http://schemas.microsoft.com/office/drawing/2014/main" id="{5C3872DC-26E2-5E5F-15F3-2E21026E302F}"/>
                </a:ext>
              </a:extLst>
            </p:cNvPr>
            <p:cNvPicPr>
              <a:picLocks noChangeAspect="1"/>
            </p:cNvPicPr>
            <p:nvPr/>
          </p:nvPicPr>
          <p:blipFill rotWithShape="1">
            <a:blip r:embed="rId17">
              <a:extLst>
                <a:ext uri="{28A0092B-C50C-407E-A947-70E740481C1C}">
                  <a14:useLocalDpi xmlns:a14="http://schemas.microsoft.com/office/drawing/2010/main" val="0"/>
                </a:ext>
              </a:extLst>
            </a:blip>
            <a:srcRect l="6041" t="7210" r="8087"/>
            <a:stretch/>
          </p:blipFill>
          <p:spPr>
            <a:xfrm>
              <a:off x="3369440" y="21546291"/>
              <a:ext cx="6674301" cy="2163606"/>
            </a:xfrm>
            <a:prstGeom prst="rect">
              <a:avLst/>
            </a:prstGeom>
          </p:spPr>
        </p:pic>
        <p:pic>
          <p:nvPicPr>
            <p:cNvPr id="35" name="Picture 34" descr="A graph with lines and numbers&#10;&#10;Description automatically generated with medium confidence">
              <a:extLst>
                <a:ext uri="{FF2B5EF4-FFF2-40B4-BE49-F238E27FC236}">
                  <a16:creationId xmlns:a16="http://schemas.microsoft.com/office/drawing/2014/main" id="{5547B5FE-00D0-3243-D742-1A1604FE5767}"/>
                </a:ext>
              </a:extLst>
            </p:cNvPr>
            <p:cNvPicPr>
              <a:picLocks noChangeAspect="1"/>
            </p:cNvPicPr>
            <p:nvPr/>
          </p:nvPicPr>
          <p:blipFill rotWithShape="1">
            <a:blip r:embed="rId18">
              <a:extLst>
                <a:ext uri="{28A0092B-C50C-407E-A947-70E740481C1C}">
                  <a14:useLocalDpi xmlns:a14="http://schemas.microsoft.com/office/drawing/2010/main" val="0"/>
                </a:ext>
              </a:extLst>
            </a:blip>
            <a:srcRect l="6041" t="7210" r="8087"/>
            <a:stretch/>
          </p:blipFill>
          <p:spPr>
            <a:xfrm>
              <a:off x="11627916" y="17547761"/>
              <a:ext cx="6674301" cy="2163606"/>
            </a:xfrm>
            <a:prstGeom prst="rect">
              <a:avLst/>
            </a:prstGeom>
          </p:spPr>
        </p:pic>
      </p:grpSp>
      <p:sp>
        <p:nvSpPr>
          <p:cNvPr id="36" name="TextBox 35">
            <a:extLst>
              <a:ext uri="{FF2B5EF4-FFF2-40B4-BE49-F238E27FC236}">
                <a16:creationId xmlns:a16="http://schemas.microsoft.com/office/drawing/2014/main" id="{AAEF3D9A-B3F3-CFA5-B41C-E30AEFE9A04D}"/>
              </a:ext>
            </a:extLst>
          </p:cNvPr>
          <p:cNvSpPr txBox="1"/>
          <p:nvPr/>
        </p:nvSpPr>
        <p:spPr>
          <a:xfrm>
            <a:off x="8482053" y="17010556"/>
            <a:ext cx="1224136" cy="338554"/>
          </a:xfrm>
          <a:prstGeom prst="rect">
            <a:avLst/>
          </a:prstGeom>
          <a:solidFill>
            <a:schemeClr val="bg1"/>
          </a:solidFill>
          <a:ln w="12700">
            <a:solidFill>
              <a:schemeClr val="tx1"/>
            </a:solidFill>
          </a:ln>
        </p:spPr>
        <p:txBody>
          <a:bodyPr wrap="square">
            <a:spAutoFit/>
          </a:bodyPr>
          <a:lstStyle/>
          <a:p>
            <a:r>
              <a:rPr lang="en-US" sz="1600" dirty="0">
                <a:effectLst/>
                <a:latin typeface="CMR10"/>
              </a:rPr>
              <a:t>Jensen 1983</a:t>
            </a:r>
            <a:endParaRPr lang="en-US" sz="1600" dirty="0"/>
          </a:p>
        </p:txBody>
      </p:sp>
      <p:sp>
        <p:nvSpPr>
          <p:cNvPr id="37" name="TextBox 36">
            <a:extLst>
              <a:ext uri="{FF2B5EF4-FFF2-40B4-BE49-F238E27FC236}">
                <a16:creationId xmlns:a16="http://schemas.microsoft.com/office/drawing/2014/main" id="{AD19C92C-305E-04CA-A20A-981812662912}"/>
              </a:ext>
            </a:extLst>
          </p:cNvPr>
          <p:cNvSpPr txBox="1"/>
          <p:nvPr/>
        </p:nvSpPr>
        <p:spPr>
          <a:xfrm>
            <a:off x="16677163" y="17061387"/>
            <a:ext cx="1303993" cy="338554"/>
          </a:xfrm>
          <a:prstGeom prst="rect">
            <a:avLst/>
          </a:prstGeom>
          <a:solidFill>
            <a:schemeClr val="bg1"/>
          </a:solidFill>
          <a:ln w="12700">
            <a:solidFill>
              <a:schemeClr val="tx1"/>
            </a:solidFill>
          </a:ln>
        </p:spPr>
        <p:txBody>
          <a:bodyPr wrap="square">
            <a:spAutoFit/>
          </a:bodyPr>
          <a:lstStyle>
            <a:defPPr>
              <a:defRPr lang="en-US"/>
            </a:defPPr>
            <a:lvl1pPr>
              <a:defRPr>
                <a:effectLst/>
                <a:latin typeface="CMR10"/>
              </a:defRPr>
            </a:lvl1pPr>
          </a:lstStyle>
          <a:p>
            <a:r>
              <a:rPr lang="en-US" sz="1600" dirty="0" err="1"/>
              <a:t>Jímenez</a:t>
            </a:r>
            <a:r>
              <a:rPr lang="en-US" sz="1600" dirty="0"/>
              <a:t> 2010</a:t>
            </a:r>
          </a:p>
        </p:txBody>
      </p:sp>
      <p:sp>
        <p:nvSpPr>
          <p:cNvPr id="38" name="TextBox 37">
            <a:extLst>
              <a:ext uri="{FF2B5EF4-FFF2-40B4-BE49-F238E27FC236}">
                <a16:creationId xmlns:a16="http://schemas.microsoft.com/office/drawing/2014/main" id="{438BA975-0721-D2F8-3CEF-D3EFA221643B}"/>
              </a:ext>
            </a:extLst>
          </p:cNvPr>
          <p:cNvSpPr txBox="1"/>
          <p:nvPr/>
        </p:nvSpPr>
        <p:spPr>
          <a:xfrm>
            <a:off x="7256305" y="22960191"/>
            <a:ext cx="2451496" cy="338554"/>
          </a:xfrm>
          <a:prstGeom prst="rect">
            <a:avLst/>
          </a:prstGeom>
          <a:solidFill>
            <a:schemeClr val="bg1"/>
          </a:solidFill>
          <a:ln w="12700">
            <a:solidFill>
              <a:schemeClr val="tx1"/>
            </a:solidFill>
          </a:ln>
        </p:spPr>
        <p:txBody>
          <a:bodyPr wrap="square">
            <a:spAutoFit/>
          </a:bodyPr>
          <a:lstStyle>
            <a:defPPr>
              <a:defRPr lang="en-US"/>
            </a:defPPr>
            <a:lvl1pPr>
              <a:defRPr>
                <a:effectLst/>
                <a:latin typeface="CMR10"/>
              </a:defRPr>
            </a:lvl1pPr>
          </a:lstStyle>
          <a:p>
            <a:r>
              <a:rPr lang="en-US" sz="1600" dirty="0" err="1"/>
              <a:t>TurbOPark</a:t>
            </a:r>
            <a:r>
              <a:rPr lang="en-US" sz="1600" dirty="0"/>
              <a:t> (Nygaard) 2022</a:t>
            </a:r>
          </a:p>
        </p:txBody>
      </p:sp>
      <p:sp>
        <p:nvSpPr>
          <p:cNvPr id="39" name="TextBox 38">
            <a:extLst>
              <a:ext uri="{FF2B5EF4-FFF2-40B4-BE49-F238E27FC236}">
                <a16:creationId xmlns:a16="http://schemas.microsoft.com/office/drawing/2014/main" id="{FE5A6DA1-CAFC-B217-E2A1-C75DB3EB0358}"/>
              </a:ext>
            </a:extLst>
          </p:cNvPr>
          <p:cNvSpPr txBox="1"/>
          <p:nvPr/>
        </p:nvSpPr>
        <p:spPr>
          <a:xfrm>
            <a:off x="6953349" y="18993858"/>
            <a:ext cx="2752840" cy="338554"/>
          </a:xfrm>
          <a:prstGeom prst="rect">
            <a:avLst/>
          </a:prstGeom>
          <a:solidFill>
            <a:schemeClr val="bg1"/>
          </a:solidFill>
          <a:ln w="12700">
            <a:solidFill>
              <a:schemeClr val="tx1"/>
            </a:solidFill>
          </a:ln>
        </p:spPr>
        <p:txBody>
          <a:bodyPr wrap="square">
            <a:spAutoFit/>
          </a:bodyPr>
          <a:lstStyle>
            <a:defPPr>
              <a:defRPr lang="en-US"/>
            </a:defPPr>
            <a:lvl1pPr>
              <a:defRPr>
                <a:effectLst/>
                <a:latin typeface="CMR10"/>
              </a:defRPr>
            </a:lvl1pPr>
          </a:lstStyle>
          <a:p>
            <a:r>
              <a:rPr lang="en-US" sz="1600" dirty="0" err="1"/>
              <a:t>Bastankhah</a:t>
            </a:r>
            <a:r>
              <a:rPr lang="en-US" sz="1600" dirty="0"/>
              <a:t> / </a:t>
            </a:r>
            <a:r>
              <a:rPr lang="en-US" sz="1600" dirty="0" err="1"/>
              <a:t>Porté-Agel</a:t>
            </a:r>
            <a:r>
              <a:rPr lang="en-US" sz="1600" dirty="0"/>
              <a:t> 2014</a:t>
            </a:r>
          </a:p>
        </p:txBody>
      </p:sp>
      <p:sp>
        <p:nvSpPr>
          <p:cNvPr id="43" name="TextBox 42">
            <a:extLst>
              <a:ext uri="{FF2B5EF4-FFF2-40B4-BE49-F238E27FC236}">
                <a16:creationId xmlns:a16="http://schemas.microsoft.com/office/drawing/2014/main" id="{CEBCC141-A948-E829-6D09-20ABCCEA63E9}"/>
              </a:ext>
            </a:extLst>
          </p:cNvPr>
          <p:cNvSpPr txBox="1"/>
          <p:nvPr/>
        </p:nvSpPr>
        <p:spPr>
          <a:xfrm>
            <a:off x="6953349" y="20950842"/>
            <a:ext cx="2752840" cy="338554"/>
          </a:xfrm>
          <a:prstGeom prst="rect">
            <a:avLst/>
          </a:prstGeom>
          <a:solidFill>
            <a:schemeClr val="bg1"/>
          </a:solidFill>
          <a:ln w="12700">
            <a:solidFill>
              <a:schemeClr val="tx1"/>
            </a:solidFill>
          </a:ln>
        </p:spPr>
        <p:txBody>
          <a:bodyPr wrap="square">
            <a:spAutoFit/>
          </a:bodyPr>
          <a:lstStyle>
            <a:defPPr>
              <a:defRPr lang="en-US"/>
            </a:defPPr>
            <a:lvl1pPr>
              <a:defRPr>
                <a:effectLst/>
                <a:latin typeface="CMR10"/>
              </a:defRPr>
            </a:lvl1pPr>
          </a:lstStyle>
          <a:p>
            <a:r>
              <a:rPr lang="en-US" sz="1600" dirty="0" err="1"/>
              <a:t>Bastankhah</a:t>
            </a:r>
            <a:r>
              <a:rPr lang="en-US" sz="1600" dirty="0"/>
              <a:t> / </a:t>
            </a:r>
            <a:r>
              <a:rPr lang="en-US" sz="1600" dirty="0" err="1"/>
              <a:t>Porté-Agel</a:t>
            </a:r>
            <a:r>
              <a:rPr lang="en-US" sz="1600" dirty="0"/>
              <a:t> 2016</a:t>
            </a:r>
          </a:p>
        </p:txBody>
      </p:sp>
      <p:sp>
        <p:nvSpPr>
          <p:cNvPr id="44" name="TextBox 43">
            <a:extLst>
              <a:ext uri="{FF2B5EF4-FFF2-40B4-BE49-F238E27FC236}">
                <a16:creationId xmlns:a16="http://schemas.microsoft.com/office/drawing/2014/main" id="{B3BB31C5-0054-1397-9755-EB37EE484D85}"/>
              </a:ext>
            </a:extLst>
          </p:cNvPr>
          <p:cNvSpPr txBox="1"/>
          <p:nvPr/>
        </p:nvSpPr>
        <p:spPr>
          <a:xfrm>
            <a:off x="15228316" y="18945256"/>
            <a:ext cx="2752840" cy="338554"/>
          </a:xfrm>
          <a:prstGeom prst="rect">
            <a:avLst/>
          </a:prstGeom>
          <a:solidFill>
            <a:schemeClr val="bg1"/>
          </a:solidFill>
          <a:ln w="12700">
            <a:solidFill>
              <a:schemeClr val="tx1"/>
            </a:solidFill>
          </a:ln>
        </p:spPr>
        <p:txBody>
          <a:bodyPr wrap="square">
            <a:spAutoFit/>
          </a:bodyPr>
          <a:lstStyle>
            <a:defPPr>
              <a:defRPr lang="en-US"/>
            </a:defPPr>
            <a:lvl1pPr>
              <a:defRPr>
                <a:effectLst/>
                <a:latin typeface="CMR10"/>
              </a:defRPr>
            </a:lvl1pPr>
          </a:lstStyle>
          <a:p>
            <a:r>
              <a:rPr lang="en-US" sz="1600" dirty="0" err="1"/>
              <a:t>Bastankhah</a:t>
            </a:r>
            <a:r>
              <a:rPr lang="en-US" sz="1600" dirty="0"/>
              <a:t> / </a:t>
            </a:r>
            <a:r>
              <a:rPr lang="en-US" sz="1600" dirty="0" err="1"/>
              <a:t>Porté-Agel</a:t>
            </a:r>
            <a:r>
              <a:rPr lang="en-US" sz="1600" dirty="0"/>
              <a:t> 2016</a:t>
            </a:r>
          </a:p>
        </p:txBody>
      </p:sp>
      <p:sp>
        <p:nvSpPr>
          <p:cNvPr id="45" name="Rectangle 44">
            <a:extLst>
              <a:ext uri="{FF2B5EF4-FFF2-40B4-BE49-F238E27FC236}">
                <a16:creationId xmlns:a16="http://schemas.microsoft.com/office/drawing/2014/main" id="{32506970-5558-9614-AC02-C0CFA8AE0EFB}"/>
              </a:ext>
            </a:extLst>
          </p:cNvPr>
          <p:cNvSpPr/>
          <p:nvPr/>
        </p:nvSpPr>
        <p:spPr>
          <a:xfrm>
            <a:off x="271317" y="15686516"/>
            <a:ext cx="2512982" cy="1454396"/>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010BD23E-ED4C-134E-3B6A-D5FA0BE4DF82}"/>
              </a:ext>
            </a:extLst>
          </p:cNvPr>
          <p:cNvGrpSpPr/>
          <p:nvPr/>
        </p:nvGrpSpPr>
        <p:grpSpPr>
          <a:xfrm>
            <a:off x="1202176" y="15713305"/>
            <a:ext cx="1725509" cy="1397356"/>
            <a:chOff x="1478663" y="25083450"/>
            <a:chExt cx="1725509" cy="1397356"/>
          </a:xfrm>
          <a:noFill/>
        </p:grpSpPr>
        <p:sp>
          <p:nvSpPr>
            <p:cNvPr id="46" name="TextBox 45">
              <a:extLst>
                <a:ext uri="{FF2B5EF4-FFF2-40B4-BE49-F238E27FC236}">
                  <a16:creationId xmlns:a16="http://schemas.microsoft.com/office/drawing/2014/main" id="{26A82319-E469-308C-7145-9AC3F53A1FF8}"/>
                </a:ext>
              </a:extLst>
            </p:cNvPr>
            <p:cNvSpPr txBox="1"/>
            <p:nvPr/>
          </p:nvSpPr>
          <p:spPr>
            <a:xfrm>
              <a:off x="1478663" y="25083450"/>
              <a:ext cx="1224136" cy="338554"/>
            </a:xfrm>
            <a:prstGeom prst="rect">
              <a:avLst/>
            </a:prstGeom>
            <a:grpFill/>
            <a:ln w="12700">
              <a:noFill/>
            </a:ln>
          </p:spPr>
          <p:txBody>
            <a:bodyPr wrap="square">
              <a:spAutoFit/>
            </a:bodyPr>
            <a:lstStyle/>
            <a:p>
              <a:r>
                <a:rPr lang="en-US" sz="1600" dirty="0">
                  <a:effectLst/>
                  <a:latin typeface="CMR10"/>
                </a:rPr>
                <a:t>FLORIS</a:t>
              </a:r>
              <a:endParaRPr lang="en-US" sz="1600" dirty="0"/>
            </a:p>
          </p:txBody>
        </p:sp>
        <p:sp>
          <p:nvSpPr>
            <p:cNvPr id="47" name="TextBox 46">
              <a:extLst>
                <a:ext uri="{FF2B5EF4-FFF2-40B4-BE49-F238E27FC236}">
                  <a16:creationId xmlns:a16="http://schemas.microsoft.com/office/drawing/2014/main" id="{A504F185-8C52-4343-CA21-2DBD76CCCCC6}"/>
                </a:ext>
              </a:extLst>
            </p:cNvPr>
            <p:cNvSpPr txBox="1"/>
            <p:nvPr/>
          </p:nvSpPr>
          <p:spPr>
            <a:xfrm>
              <a:off x="1478663" y="25788406"/>
              <a:ext cx="1224136" cy="338554"/>
            </a:xfrm>
            <a:prstGeom prst="rect">
              <a:avLst/>
            </a:prstGeom>
            <a:grpFill/>
            <a:ln w="12700">
              <a:noFill/>
            </a:ln>
          </p:spPr>
          <p:txBody>
            <a:bodyPr wrap="square">
              <a:spAutoFit/>
            </a:bodyPr>
            <a:lstStyle/>
            <a:p>
              <a:r>
                <a:rPr lang="en-US" sz="1600" dirty="0" err="1">
                  <a:effectLst/>
                  <a:latin typeface="CMR10"/>
                </a:rPr>
                <a:t>PyWake</a:t>
              </a:r>
              <a:endParaRPr lang="en-US" sz="1600" dirty="0"/>
            </a:p>
          </p:txBody>
        </p:sp>
        <p:sp>
          <p:nvSpPr>
            <p:cNvPr id="48" name="TextBox 47">
              <a:extLst>
                <a:ext uri="{FF2B5EF4-FFF2-40B4-BE49-F238E27FC236}">
                  <a16:creationId xmlns:a16="http://schemas.microsoft.com/office/drawing/2014/main" id="{3D68F776-DEF2-8A70-EAC2-A2A67E8334D4}"/>
                </a:ext>
              </a:extLst>
            </p:cNvPr>
            <p:cNvSpPr txBox="1"/>
            <p:nvPr/>
          </p:nvSpPr>
          <p:spPr>
            <a:xfrm>
              <a:off x="1478663" y="25434560"/>
              <a:ext cx="1224136" cy="338554"/>
            </a:xfrm>
            <a:prstGeom prst="rect">
              <a:avLst/>
            </a:prstGeom>
            <a:grpFill/>
            <a:ln w="12700">
              <a:noFill/>
            </a:ln>
          </p:spPr>
          <p:txBody>
            <a:bodyPr wrap="square">
              <a:spAutoFit/>
            </a:bodyPr>
            <a:lstStyle/>
            <a:p>
              <a:r>
                <a:rPr lang="en-US" sz="1600" dirty="0">
                  <a:effectLst/>
                  <a:latin typeface="CMR10"/>
                </a:rPr>
                <a:t>FOXES</a:t>
              </a:r>
              <a:endParaRPr lang="en-US" sz="1600" dirty="0"/>
            </a:p>
          </p:txBody>
        </p:sp>
        <p:sp>
          <p:nvSpPr>
            <p:cNvPr id="51" name="TextBox 50">
              <a:extLst>
                <a:ext uri="{FF2B5EF4-FFF2-40B4-BE49-F238E27FC236}">
                  <a16:creationId xmlns:a16="http://schemas.microsoft.com/office/drawing/2014/main" id="{E323136F-CA41-4659-1B3D-756B066D4B0F}"/>
                </a:ext>
              </a:extLst>
            </p:cNvPr>
            <p:cNvSpPr txBox="1"/>
            <p:nvPr/>
          </p:nvSpPr>
          <p:spPr>
            <a:xfrm>
              <a:off x="1478663" y="26142252"/>
              <a:ext cx="1725509" cy="338554"/>
            </a:xfrm>
            <a:prstGeom prst="rect">
              <a:avLst/>
            </a:prstGeom>
            <a:grpFill/>
            <a:ln w="12700">
              <a:noFill/>
            </a:ln>
          </p:spPr>
          <p:txBody>
            <a:bodyPr wrap="square">
              <a:spAutoFit/>
            </a:bodyPr>
            <a:lstStyle/>
            <a:p>
              <a:r>
                <a:rPr lang="en-US" sz="1600" dirty="0">
                  <a:effectLst/>
                  <a:latin typeface="CMR10"/>
                </a:rPr>
                <a:t>Turbine locations</a:t>
              </a:r>
              <a:endParaRPr lang="en-US" sz="1600" dirty="0"/>
            </a:p>
          </p:txBody>
        </p:sp>
      </p:grpSp>
      <p:cxnSp>
        <p:nvCxnSpPr>
          <p:cNvPr id="54" name="Straight Connector 53">
            <a:extLst>
              <a:ext uri="{FF2B5EF4-FFF2-40B4-BE49-F238E27FC236}">
                <a16:creationId xmlns:a16="http://schemas.microsoft.com/office/drawing/2014/main" id="{0D44FEB5-5035-503A-AAB3-A1F387770C31}"/>
              </a:ext>
            </a:extLst>
          </p:cNvPr>
          <p:cNvCxnSpPr>
            <a:cxnSpLocks/>
          </p:cNvCxnSpPr>
          <p:nvPr/>
        </p:nvCxnSpPr>
        <p:spPr>
          <a:xfrm>
            <a:off x="378585" y="16597048"/>
            <a:ext cx="82348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13823D1-5654-B89E-9A25-A3892A4F36F7}"/>
              </a:ext>
            </a:extLst>
          </p:cNvPr>
          <p:cNvCxnSpPr>
            <a:cxnSpLocks/>
          </p:cNvCxnSpPr>
          <p:nvPr/>
        </p:nvCxnSpPr>
        <p:spPr>
          <a:xfrm>
            <a:off x="378691" y="16233692"/>
            <a:ext cx="82337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B38D398-2929-0043-8EB5-99EF5A9A3DA7}"/>
              </a:ext>
            </a:extLst>
          </p:cNvPr>
          <p:cNvCxnSpPr>
            <a:cxnSpLocks/>
          </p:cNvCxnSpPr>
          <p:nvPr/>
        </p:nvCxnSpPr>
        <p:spPr>
          <a:xfrm>
            <a:off x="378585" y="15882582"/>
            <a:ext cx="823485" cy="0"/>
          </a:xfrm>
          <a:prstGeom prst="line">
            <a:avLst/>
          </a:prstGeom>
          <a:ln w="28575">
            <a:solidFill>
              <a:srgbClr val="007C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599D93B-B0FC-BDC2-DC02-2F3E0B9158F9}"/>
              </a:ext>
            </a:extLst>
          </p:cNvPr>
          <p:cNvCxnSpPr/>
          <p:nvPr/>
        </p:nvCxnSpPr>
        <p:spPr>
          <a:xfrm>
            <a:off x="379110" y="16941384"/>
            <a:ext cx="82296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sp>
        <p:nvSpPr>
          <p:cNvPr id="65" name="Text Placeholder 1">
            <a:extLst>
              <a:ext uri="{FF2B5EF4-FFF2-40B4-BE49-F238E27FC236}">
                <a16:creationId xmlns:a16="http://schemas.microsoft.com/office/drawing/2014/main" id="{7A97E104-8F41-9A24-B8C0-CA5B915A8990}"/>
              </a:ext>
            </a:extLst>
          </p:cNvPr>
          <p:cNvSpPr txBox="1">
            <a:spLocks/>
          </p:cNvSpPr>
          <p:nvPr/>
        </p:nvSpPr>
        <p:spPr>
          <a:xfrm>
            <a:off x="1393134" y="23967105"/>
            <a:ext cx="18610833" cy="1446550"/>
          </a:xfrm>
          <a:prstGeom prst="rect">
            <a:avLst/>
          </a:prstGeom>
          <a:noFill/>
          <a:effectLst>
            <a:softEdge rad="0"/>
          </a:effec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r>
              <a:rPr lang="en-GB" sz="2400" b="1" dirty="0">
                <a:solidFill>
                  <a:schemeClr val="accent5">
                    <a:lumMod val="50000"/>
                  </a:schemeClr>
                </a:solidFill>
                <a:latin typeface="Avenir Book" panose="02000503020000020003" pitchFamily="2" charset="0"/>
              </a:rPr>
              <a:t>Get involved to create the ensemble of wind farm wake model software!</a:t>
            </a:r>
          </a:p>
          <a:p>
            <a:pPr algn="l"/>
            <a:r>
              <a:rPr lang="en-US" dirty="0">
                <a:latin typeface="Avenir Book" panose="02000503020000020003" pitchFamily="2" charset="0"/>
              </a:rPr>
              <a:t>This study establishes a method and tool for creating an ensemble of results of mathematical wake models commonly implemented in computational frameworks. A key finding is that the implementations are nearly consistent, and differences may be explained through further investigation and alignment of computational modeling decisions. The authors will extend and expand the comparison of this class of computational tools by including additional computational model components and establishing characteristic test cases.</a:t>
            </a:r>
          </a:p>
        </p:txBody>
      </p:sp>
      <p:pic>
        <p:nvPicPr>
          <p:cNvPr id="67" name="Picture 66" descr="A qr code with text&#10;&#10;Description automatically generated">
            <a:extLst>
              <a:ext uri="{FF2B5EF4-FFF2-40B4-BE49-F238E27FC236}">
                <a16:creationId xmlns:a16="http://schemas.microsoft.com/office/drawing/2014/main" id="{E97E76F0-FE81-EE90-51EE-1CFCA8178CF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31989" y="25529658"/>
            <a:ext cx="2247055" cy="2623705"/>
          </a:xfrm>
          <a:prstGeom prst="rect">
            <a:avLst/>
          </a:prstGeom>
        </p:spPr>
      </p:pic>
      <p:pic>
        <p:nvPicPr>
          <p:cNvPr id="70" name="Picture 69" descr="A qr code with circles and circles&#10;&#10;Description automatically generated">
            <a:extLst>
              <a:ext uri="{FF2B5EF4-FFF2-40B4-BE49-F238E27FC236}">
                <a16:creationId xmlns:a16="http://schemas.microsoft.com/office/drawing/2014/main" id="{52A2B386-C190-2017-1BFC-500C5105D71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44248" y="25536313"/>
            <a:ext cx="2247055" cy="2623704"/>
          </a:xfrm>
          <a:prstGeom prst="rect">
            <a:avLst/>
          </a:prstGeom>
        </p:spPr>
      </p:pic>
      <p:sp>
        <p:nvSpPr>
          <p:cNvPr id="71" name="Text Placeholder 1">
            <a:extLst>
              <a:ext uri="{FF2B5EF4-FFF2-40B4-BE49-F238E27FC236}">
                <a16:creationId xmlns:a16="http://schemas.microsoft.com/office/drawing/2014/main" id="{E8F4F44A-4641-B524-B46C-914B6A6B3718}"/>
              </a:ext>
            </a:extLst>
          </p:cNvPr>
          <p:cNvSpPr txBox="1">
            <a:spLocks/>
          </p:cNvSpPr>
          <p:nvPr/>
        </p:nvSpPr>
        <p:spPr>
          <a:xfrm>
            <a:off x="3800660" y="27746257"/>
            <a:ext cx="5403321" cy="369332"/>
          </a:xfrm>
          <a:prstGeom prst="rect">
            <a:avLst/>
          </a:prstGeom>
          <a:noFill/>
          <a:effectLst>
            <a:softEdge rad="0"/>
          </a:effec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r>
              <a:rPr lang="en-US" b="1" dirty="0">
                <a:latin typeface="Avenir Book" panose="02000503020000020003" pitchFamily="2" charset="0"/>
              </a:rPr>
              <a:t>Add your results to the ensemble</a:t>
            </a:r>
          </a:p>
        </p:txBody>
      </p:sp>
      <p:sp>
        <p:nvSpPr>
          <p:cNvPr id="72" name="Text Placeholder 1">
            <a:extLst>
              <a:ext uri="{FF2B5EF4-FFF2-40B4-BE49-F238E27FC236}">
                <a16:creationId xmlns:a16="http://schemas.microsoft.com/office/drawing/2014/main" id="{F2DC7B47-75D3-90DE-0E13-D3FAA48581C2}"/>
              </a:ext>
            </a:extLst>
          </p:cNvPr>
          <p:cNvSpPr txBox="1">
            <a:spLocks/>
          </p:cNvSpPr>
          <p:nvPr/>
        </p:nvSpPr>
        <p:spPr>
          <a:xfrm>
            <a:off x="5820971" y="25529658"/>
            <a:ext cx="5403321" cy="369332"/>
          </a:xfrm>
          <a:prstGeom prst="rect">
            <a:avLst/>
          </a:prstGeom>
          <a:noFill/>
          <a:effectLst>
            <a:softEdge rad="0"/>
          </a:effec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1200"/>
              </a:spcAft>
            </a:pPr>
            <a:r>
              <a:rPr lang="en-US" b="1" dirty="0">
                <a:latin typeface="Avenir Book" panose="02000503020000020003" pitchFamily="2" charset="0"/>
              </a:rPr>
              <a:t>See the full comparison</a:t>
            </a:r>
          </a:p>
        </p:txBody>
      </p:sp>
      <p:sp>
        <p:nvSpPr>
          <p:cNvPr id="73" name="Bent Arrow 72">
            <a:extLst>
              <a:ext uri="{FF2B5EF4-FFF2-40B4-BE49-F238E27FC236}">
                <a16:creationId xmlns:a16="http://schemas.microsoft.com/office/drawing/2014/main" id="{F31A336F-6BF5-74C5-8EF4-E7A9ABE2D967}"/>
              </a:ext>
            </a:extLst>
          </p:cNvPr>
          <p:cNvSpPr/>
          <p:nvPr/>
        </p:nvSpPr>
        <p:spPr>
          <a:xfrm flipV="1">
            <a:off x="7704785" y="25842544"/>
            <a:ext cx="720080" cy="578025"/>
          </a:xfrm>
          <a:prstGeom prst="bentArrow">
            <a:avLst>
              <a:gd name="adj1" fmla="val 9127"/>
              <a:gd name="adj2" fmla="val 19029"/>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Bent Arrow 73">
            <a:extLst>
              <a:ext uri="{FF2B5EF4-FFF2-40B4-BE49-F238E27FC236}">
                <a16:creationId xmlns:a16="http://schemas.microsoft.com/office/drawing/2014/main" id="{F5EC67B6-8FF1-F831-9887-937C05061EBD}"/>
              </a:ext>
            </a:extLst>
          </p:cNvPr>
          <p:cNvSpPr/>
          <p:nvPr/>
        </p:nvSpPr>
        <p:spPr>
          <a:xfrm rot="10800000" flipV="1">
            <a:off x="3852625" y="27255131"/>
            <a:ext cx="720080" cy="578025"/>
          </a:xfrm>
          <a:prstGeom prst="bentArrow">
            <a:avLst>
              <a:gd name="adj1" fmla="val 9127"/>
              <a:gd name="adj2" fmla="val 19029"/>
              <a:gd name="adj3" fmla="val 25000"/>
              <a:gd name="adj4" fmla="val 437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339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50000" fill="hold" nodeType="withEffect">
                                  <p:stCondLst>
                                    <p:cond delay="0"/>
                                  </p:stCondLst>
                                  <p:childTnLst>
                                    <p:animMotion origin="layout" path="M 1.94444E-6 -2.71605E-6 L 0.29132 -0.18919 " pathEditMode="relative" rAng="0" ptsTypes="AA">
                                      <p:cBhvr>
                                        <p:cTn id="6" dur="1000" fill="hold"/>
                                        <p:tgtEl>
                                          <p:spTgt spid="28"/>
                                        </p:tgtEl>
                                        <p:attrNameLst>
                                          <p:attrName>ppt_x</p:attrName>
                                          <p:attrName>ppt_y</p:attrName>
                                        </p:attrNameLst>
                                      </p:cBhvr>
                                      <p:rCtr x="14566" y="-9475"/>
                                    </p:animMotion>
                                  </p:childTnLst>
                                </p:cTn>
                              </p:par>
                              <p:par>
                                <p:cTn id="7" presetID="42" presetClass="path" presetSubtype="0" decel="50000" fill="hold" nodeType="withEffect">
                                  <p:stCondLst>
                                    <p:cond delay="0"/>
                                  </p:stCondLst>
                                  <p:childTnLst>
                                    <p:animMotion origin="layout" path="M 1.38889E-6 3.95062E-6 L -0.05712 0.31265 " pathEditMode="relative" rAng="0" ptsTypes="AA">
                                      <p:cBhvr>
                                        <p:cTn id="8" dur="1000" fill="hold"/>
                                        <p:tgtEl>
                                          <p:spTgt spid="25"/>
                                        </p:tgtEl>
                                        <p:attrNameLst>
                                          <p:attrName>ppt_x</p:attrName>
                                          <p:attrName>ppt_y</p:attrName>
                                        </p:attrNameLst>
                                      </p:cBhvr>
                                      <p:rCtr x="-2865" y="15617"/>
                                    </p:animMotion>
                                  </p:childTnLst>
                                </p:cTn>
                              </p:par>
                              <p:par>
                                <p:cTn id="9" presetID="42" presetClass="path" presetSubtype="0" decel="50000" fill="hold" nodeType="withEffect">
                                  <p:stCondLst>
                                    <p:cond delay="0"/>
                                  </p:stCondLst>
                                  <p:childTnLst>
                                    <p:animMotion origin="layout" path="M 0 1.35802E-6 L -0.04983 -0.17469 " pathEditMode="relative" rAng="0" ptsTypes="AA">
                                      <p:cBhvr>
                                        <p:cTn id="10" dur="1000" fill="hold"/>
                                        <p:tgtEl>
                                          <p:spTgt spid="24"/>
                                        </p:tgtEl>
                                        <p:attrNameLst>
                                          <p:attrName>ppt_x</p:attrName>
                                          <p:attrName>ppt_y</p:attrName>
                                        </p:attrNameLst>
                                      </p:cBhvr>
                                      <p:rCtr x="-2500" y="-87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967</TotalTime>
  <Words>825</Words>
  <Application>Microsoft Macintosh PowerPoint</Application>
  <PresentationFormat>Custom</PresentationFormat>
  <Paragraphs>92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-apple-system</vt:lpstr>
      <vt:lpstr>Arial</vt:lpstr>
      <vt:lpstr>Avenir Book</vt:lpstr>
      <vt:lpstr>Calibri</vt:lpstr>
      <vt:lpstr>CMR10</vt:lpstr>
      <vt:lpstr>Helvetica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Alessandro Bianchini</dc:creator>
  <cp:lastModifiedBy>Mudafort, Rafael</cp:lastModifiedBy>
  <cp:revision>206</cp:revision>
  <dcterms:created xsi:type="dcterms:W3CDTF">2023-02-08T16:17:24Z</dcterms:created>
  <dcterms:modified xsi:type="dcterms:W3CDTF">2024-05-22T18:40:32Z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5965d95-ecc0-4720-b759-1f33c42ed7da_Enabled">
    <vt:lpwstr>true</vt:lpwstr>
  </property>
  <property fmtid="{D5CDD505-2E9C-101B-9397-08002B2CF9AE}" pid="3" name="MSIP_Label_95965d95-ecc0-4720-b759-1f33c42ed7da_SetDate">
    <vt:lpwstr>2024-05-20T16:12:02Z</vt:lpwstr>
  </property>
  <property fmtid="{D5CDD505-2E9C-101B-9397-08002B2CF9AE}" pid="4" name="MSIP_Label_95965d95-ecc0-4720-b759-1f33c42ed7da_Method">
    <vt:lpwstr>Standard</vt:lpwstr>
  </property>
  <property fmtid="{D5CDD505-2E9C-101B-9397-08002B2CF9AE}" pid="5" name="MSIP_Label_95965d95-ecc0-4720-b759-1f33c42ed7da_Name">
    <vt:lpwstr>General</vt:lpwstr>
  </property>
  <property fmtid="{D5CDD505-2E9C-101B-9397-08002B2CF9AE}" pid="6" name="MSIP_Label_95965d95-ecc0-4720-b759-1f33c42ed7da_SiteId">
    <vt:lpwstr>a0f29d7e-28cd-4f54-8442-7885aee7c080</vt:lpwstr>
  </property>
  <property fmtid="{D5CDD505-2E9C-101B-9397-08002B2CF9AE}" pid="7" name="MSIP_Label_95965d95-ecc0-4720-b759-1f33c42ed7da_ActionId">
    <vt:lpwstr>4806434b-37fd-451d-9178-1b314e4f8205</vt:lpwstr>
  </property>
  <property fmtid="{D5CDD505-2E9C-101B-9397-08002B2CF9AE}" pid="8" name="MSIP_Label_95965d95-ecc0-4720-b759-1f33c42ed7da_ContentBits">
    <vt:lpwstr>0</vt:lpwstr>
  </property>
</Properties>
</file>